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Lst>
  <p:notesMasterIdLst>
    <p:notesMasterId r:id="rId30"/>
  </p:notesMasterIdLst>
  <p:sldIdLst>
    <p:sldId id="272" r:id="rId4"/>
    <p:sldId id="379" r:id="rId5"/>
    <p:sldId id="261" r:id="rId6"/>
    <p:sldId id="384" r:id="rId7"/>
    <p:sldId id="262" r:id="rId8"/>
    <p:sldId id="263" r:id="rId9"/>
    <p:sldId id="387" r:id="rId10"/>
    <p:sldId id="377" r:id="rId11"/>
    <p:sldId id="381" r:id="rId12"/>
    <p:sldId id="264" r:id="rId13"/>
    <p:sldId id="385" r:id="rId14"/>
    <p:sldId id="361" r:id="rId15"/>
    <p:sldId id="382" r:id="rId16"/>
    <p:sldId id="265" r:id="rId17"/>
    <p:sldId id="383" r:id="rId18"/>
    <p:sldId id="266" r:id="rId19"/>
    <p:sldId id="364" r:id="rId20"/>
    <p:sldId id="267" r:id="rId21"/>
    <p:sldId id="380" r:id="rId22"/>
    <p:sldId id="268" r:id="rId23"/>
    <p:sldId id="386" r:id="rId24"/>
    <p:sldId id="269" r:id="rId25"/>
    <p:sldId id="270" r:id="rId26"/>
    <p:sldId id="388" r:id="rId27"/>
    <p:sldId id="258" r:id="rId28"/>
    <p:sldId id="273" r:id="rId29"/>
  </p:sldIdLst>
  <p:sldSz cx="9144000" cy="6858000" type="screen4x3"/>
  <p:notesSz cx="6858000" cy="9144000"/>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WgI6+qcOMveUiGTJ7VXWMg==" hashData="rxubwpd3zMD0EW84p4QFks3FQWaaIL9Fla3q7GRbzOJZZvxZy3PIa6smAuDa6w939681AEY9IS5a2RusMGyUMQ=="/>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DB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2296" autoAdjust="0"/>
  </p:normalViewPr>
  <p:slideViewPr>
    <p:cSldViewPr snapToGrid="0" snapToObjects="1">
      <p:cViewPr varScale="1">
        <p:scale>
          <a:sx n="103" d="100"/>
          <a:sy n="103" d="100"/>
        </p:scale>
        <p:origin x="1880" y="17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F170CD-0246-1D4D-9BAF-5C73539277FB}" type="datetimeFigureOut">
              <a:rPr lang="en-US" smtClean="0"/>
              <a:pPr/>
              <a:t>5/10/22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99515E-74D8-5742-9305-B53F6C8FF9DF}" type="slidenum">
              <a:rPr lang="en-US" smtClean="0"/>
              <a:pPr/>
              <a:t>‹#›</a:t>
            </a:fld>
            <a:endParaRPr lang="en-US"/>
          </a:p>
        </p:txBody>
      </p:sp>
    </p:spTree>
    <p:extLst>
      <p:ext uri="{BB962C8B-B14F-4D97-AF65-F5344CB8AC3E}">
        <p14:creationId xmlns:p14="http://schemas.microsoft.com/office/powerpoint/2010/main" val="2429238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C99515E-74D8-5742-9305-B53F6C8FF9DF}" type="slidenum">
              <a:rPr lang="en-US" smtClean="0"/>
              <a:pPr/>
              <a:t>4</a:t>
            </a:fld>
            <a:endParaRPr lang="en-US"/>
          </a:p>
        </p:txBody>
      </p:sp>
    </p:spTree>
    <p:extLst>
      <p:ext uri="{BB962C8B-B14F-4D97-AF65-F5344CB8AC3E}">
        <p14:creationId xmlns:p14="http://schemas.microsoft.com/office/powerpoint/2010/main" val="2183874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6C1670ED-0BD0-4DFC-B843-36B4DA9D079D}" type="slidenum">
              <a:rPr lang="sv-SE" smtClean="0"/>
              <a:pPr/>
              <a:t>8</a:t>
            </a:fld>
            <a:endParaRPr lang="sv-SE"/>
          </a:p>
        </p:txBody>
      </p:sp>
    </p:spTree>
    <p:extLst>
      <p:ext uri="{BB962C8B-B14F-4D97-AF65-F5344CB8AC3E}">
        <p14:creationId xmlns:p14="http://schemas.microsoft.com/office/powerpoint/2010/main" val="3955781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8C99515E-74D8-5742-9305-B53F6C8FF9DF}" type="slidenum">
              <a:rPr lang="en-US" smtClean="0"/>
              <a:pPr/>
              <a:t>12</a:t>
            </a:fld>
            <a:endParaRPr lang="en-US"/>
          </a:p>
        </p:txBody>
      </p:sp>
    </p:spTree>
    <p:extLst>
      <p:ext uri="{BB962C8B-B14F-4D97-AF65-F5344CB8AC3E}">
        <p14:creationId xmlns:p14="http://schemas.microsoft.com/office/powerpoint/2010/main" val="2620490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8C99515E-74D8-5742-9305-B53F6C8FF9DF}" type="slidenum">
              <a:rPr lang="en-US" smtClean="0"/>
              <a:pPr/>
              <a:t>14</a:t>
            </a:fld>
            <a:endParaRPr lang="en-US"/>
          </a:p>
        </p:txBody>
      </p:sp>
    </p:spTree>
    <p:extLst>
      <p:ext uri="{BB962C8B-B14F-4D97-AF65-F5344CB8AC3E}">
        <p14:creationId xmlns:p14="http://schemas.microsoft.com/office/powerpoint/2010/main" val="36731562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n-US"/>
              <a:t>Clic para editar título</a:t>
            </a:r>
            <a:endParaRPr lang="es-ES"/>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Haga clic para modificar el estilo de subtítulo del patrón</a:t>
            </a:r>
            <a:endParaRPr lang="es-ES"/>
          </a:p>
        </p:txBody>
      </p:sp>
      <p:sp>
        <p:nvSpPr>
          <p:cNvPr id="4" name="Marcador de fecha 3"/>
          <p:cNvSpPr>
            <a:spLocks noGrp="1"/>
          </p:cNvSpPr>
          <p:nvPr>
            <p:ph type="dt" sz="half" idx="10"/>
          </p:nvPr>
        </p:nvSpPr>
        <p:spPr/>
        <p:txBody>
          <a:bodyPr/>
          <a:lstStyle/>
          <a:p>
            <a:fld id="{14A8E476-2A01-8C43-A4E4-29F73F73994D}" type="datetimeFigureOut">
              <a:rPr lang="es-ES" smtClean="0"/>
              <a:pPr/>
              <a:t>10/5/22</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17C12101-A67D-5D4A-A098-4D3BF2826A9E}" type="slidenum">
              <a:rPr lang="es-ES" smtClean="0"/>
              <a:pPr/>
              <a:t>‹#›</a:t>
            </a:fld>
            <a:endParaRPr lang="es-ES"/>
          </a:p>
        </p:txBody>
      </p:sp>
    </p:spTree>
    <p:extLst>
      <p:ext uri="{BB962C8B-B14F-4D97-AF65-F5344CB8AC3E}">
        <p14:creationId xmlns:p14="http://schemas.microsoft.com/office/powerpoint/2010/main" val="11659718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14A8E476-2A01-8C43-A4E4-29F73F73994D}" type="datetimeFigureOut">
              <a:rPr lang="es-ES" smtClean="0"/>
              <a:pPr/>
              <a:t>10/5/22</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17C12101-A67D-5D4A-A098-4D3BF2826A9E}" type="slidenum">
              <a:rPr lang="es-ES" smtClean="0"/>
              <a:pPr/>
              <a:t>‹#›</a:t>
            </a:fld>
            <a:endParaRPr lang="es-ES"/>
          </a:p>
        </p:txBody>
      </p:sp>
    </p:spTree>
    <p:extLst>
      <p:ext uri="{BB962C8B-B14F-4D97-AF65-F5344CB8AC3E}">
        <p14:creationId xmlns:p14="http://schemas.microsoft.com/office/powerpoint/2010/main" val="1608222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_tradnl"/>
              <a:t>Clic para editar título</a:t>
            </a:r>
            <a:endParaRPr lang="es-ES"/>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14A8E476-2A01-8C43-A4E4-29F73F73994D}" type="datetimeFigureOut">
              <a:rPr lang="es-ES" smtClean="0"/>
              <a:pPr/>
              <a:t>10/5/22</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17C12101-A67D-5D4A-A098-4D3BF2826A9E}" type="slidenum">
              <a:rPr lang="es-ES" smtClean="0"/>
              <a:pPr/>
              <a:t>‹#›</a:t>
            </a:fld>
            <a:endParaRPr lang="es-ES"/>
          </a:p>
        </p:txBody>
      </p:sp>
    </p:spTree>
    <p:extLst>
      <p:ext uri="{BB962C8B-B14F-4D97-AF65-F5344CB8AC3E}">
        <p14:creationId xmlns:p14="http://schemas.microsoft.com/office/powerpoint/2010/main" val="16412344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n-US"/>
              <a:t>Clic para editar título</a:t>
            </a:r>
            <a:endParaRPr lang="es-ES"/>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Haga clic para modificar el estilo de subtítulo del patrón</a:t>
            </a:r>
            <a:endParaRPr lang="es-ES"/>
          </a:p>
        </p:txBody>
      </p:sp>
      <p:sp>
        <p:nvSpPr>
          <p:cNvPr id="4" name="Marcador de fecha 3"/>
          <p:cNvSpPr>
            <a:spLocks noGrp="1"/>
          </p:cNvSpPr>
          <p:nvPr>
            <p:ph type="dt" sz="half" idx="10"/>
          </p:nvPr>
        </p:nvSpPr>
        <p:spPr/>
        <p:txBody>
          <a:bodyPr/>
          <a:lstStyle/>
          <a:p>
            <a:fld id="{14A8E476-2A01-8C43-A4E4-29F73F73994D}" type="datetimeFigureOut">
              <a:rPr lang="es-ES" smtClean="0">
                <a:solidFill>
                  <a:prstClr val="black">
                    <a:tint val="75000"/>
                  </a:prstClr>
                </a:solidFill>
              </a:rPr>
              <a:pPr/>
              <a:t>10/5/22</a:t>
            </a:fld>
            <a:endParaRPr lang="es-ES">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17C12101-A67D-5D4A-A098-4D3BF2826A9E}"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2549095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14A8E476-2A01-8C43-A4E4-29F73F73994D}" type="datetimeFigureOut">
              <a:rPr lang="es-ES" smtClean="0">
                <a:solidFill>
                  <a:prstClr val="black">
                    <a:tint val="75000"/>
                  </a:prstClr>
                </a:solidFill>
              </a:rPr>
              <a:pPr/>
              <a:t>10/5/22</a:t>
            </a:fld>
            <a:endParaRPr lang="es-ES">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17C12101-A67D-5D4A-A098-4D3BF2826A9E}"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1875563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a:t>Clic para editar título</a:t>
            </a:r>
            <a:endParaRPr lang="es-ES"/>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Haga clic para modificar el estilo de texto del patrón</a:t>
            </a:r>
          </a:p>
        </p:txBody>
      </p:sp>
      <p:sp>
        <p:nvSpPr>
          <p:cNvPr id="4" name="Marcador de fecha 3"/>
          <p:cNvSpPr>
            <a:spLocks noGrp="1"/>
          </p:cNvSpPr>
          <p:nvPr>
            <p:ph type="dt" sz="half" idx="10"/>
          </p:nvPr>
        </p:nvSpPr>
        <p:spPr/>
        <p:txBody>
          <a:bodyPr/>
          <a:lstStyle/>
          <a:p>
            <a:fld id="{14A8E476-2A01-8C43-A4E4-29F73F73994D}" type="datetimeFigureOut">
              <a:rPr lang="es-ES" smtClean="0">
                <a:solidFill>
                  <a:prstClr val="black">
                    <a:tint val="75000"/>
                  </a:prstClr>
                </a:solidFill>
              </a:rPr>
              <a:pPr/>
              <a:t>10/5/22</a:t>
            </a:fld>
            <a:endParaRPr lang="es-ES">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17C12101-A67D-5D4A-A098-4D3BF2826A9E}"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7107324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fecha 4"/>
          <p:cNvSpPr>
            <a:spLocks noGrp="1"/>
          </p:cNvSpPr>
          <p:nvPr>
            <p:ph type="dt" sz="half" idx="10"/>
          </p:nvPr>
        </p:nvSpPr>
        <p:spPr/>
        <p:txBody>
          <a:bodyPr/>
          <a:lstStyle/>
          <a:p>
            <a:fld id="{14A8E476-2A01-8C43-A4E4-29F73F73994D}" type="datetimeFigureOut">
              <a:rPr lang="es-ES" smtClean="0">
                <a:solidFill>
                  <a:prstClr val="black">
                    <a:tint val="75000"/>
                  </a:prstClr>
                </a:solidFill>
              </a:rPr>
              <a:pPr/>
              <a:t>10/5/22</a:t>
            </a:fld>
            <a:endParaRPr lang="es-ES">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ES">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17C12101-A67D-5D4A-A098-4D3BF2826A9E}"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5521968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a:t>Clic para editar título</a:t>
            </a:r>
            <a:endParaRPr lang="es-ES"/>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7" name="Marcador de fecha 6"/>
          <p:cNvSpPr>
            <a:spLocks noGrp="1"/>
          </p:cNvSpPr>
          <p:nvPr>
            <p:ph type="dt" sz="half" idx="10"/>
          </p:nvPr>
        </p:nvSpPr>
        <p:spPr/>
        <p:txBody>
          <a:bodyPr/>
          <a:lstStyle/>
          <a:p>
            <a:fld id="{14A8E476-2A01-8C43-A4E4-29F73F73994D}" type="datetimeFigureOut">
              <a:rPr lang="es-ES" smtClean="0">
                <a:solidFill>
                  <a:prstClr val="black">
                    <a:tint val="75000"/>
                  </a:prstClr>
                </a:solidFill>
              </a:rPr>
              <a:pPr/>
              <a:t>10/5/22</a:t>
            </a:fld>
            <a:endParaRPr lang="es-ES">
              <a:solidFill>
                <a:prstClr val="black">
                  <a:tint val="75000"/>
                </a:prstClr>
              </a:solidFill>
            </a:endParaRPr>
          </a:p>
        </p:txBody>
      </p:sp>
      <p:sp>
        <p:nvSpPr>
          <p:cNvPr id="8" name="Marcador de pie de página 7"/>
          <p:cNvSpPr>
            <a:spLocks noGrp="1"/>
          </p:cNvSpPr>
          <p:nvPr>
            <p:ph type="ftr" sz="quarter" idx="11"/>
          </p:nvPr>
        </p:nvSpPr>
        <p:spPr/>
        <p:txBody>
          <a:bodyPr/>
          <a:lstStyle/>
          <a:p>
            <a:endParaRPr lang="es-ES">
              <a:solidFill>
                <a:prstClr val="black">
                  <a:tint val="75000"/>
                </a:prstClr>
              </a:solidFill>
            </a:endParaRPr>
          </a:p>
        </p:txBody>
      </p:sp>
      <p:sp>
        <p:nvSpPr>
          <p:cNvPr id="9" name="Marcador de número de diapositiva 8"/>
          <p:cNvSpPr>
            <a:spLocks noGrp="1"/>
          </p:cNvSpPr>
          <p:nvPr>
            <p:ph type="sldNum" sz="quarter" idx="12"/>
          </p:nvPr>
        </p:nvSpPr>
        <p:spPr/>
        <p:txBody>
          <a:bodyPr/>
          <a:lstStyle/>
          <a:p>
            <a:fld id="{17C12101-A67D-5D4A-A098-4D3BF2826A9E}"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4709018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fecha 2"/>
          <p:cNvSpPr>
            <a:spLocks noGrp="1"/>
          </p:cNvSpPr>
          <p:nvPr>
            <p:ph type="dt" sz="half" idx="10"/>
          </p:nvPr>
        </p:nvSpPr>
        <p:spPr/>
        <p:txBody>
          <a:bodyPr/>
          <a:lstStyle/>
          <a:p>
            <a:fld id="{14A8E476-2A01-8C43-A4E4-29F73F73994D}" type="datetimeFigureOut">
              <a:rPr lang="es-ES" smtClean="0">
                <a:solidFill>
                  <a:prstClr val="black">
                    <a:tint val="75000"/>
                  </a:prstClr>
                </a:solidFill>
              </a:rPr>
              <a:pPr/>
              <a:t>10/5/22</a:t>
            </a:fld>
            <a:endParaRPr lang="es-ES">
              <a:solidFill>
                <a:prstClr val="black">
                  <a:tint val="75000"/>
                </a:prstClr>
              </a:solidFill>
            </a:endParaRPr>
          </a:p>
        </p:txBody>
      </p:sp>
      <p:sp>
        <p:nvSpPr>
          <p:cNvPr id="4" name="Marcador de pie de página 3"/>
          <p:cNvSpPr>
            <a:spLocks noGrp="1"/>
          </p:cNvSpPr>
          <p:nvPr>
            <p:ph type="ftr" sz="quarter" idx="11"/>
          </p:nvPr>
        </p:nvSpPr>
        <p:spPr/>
        <p:txBody>
          <a:bodyPr/>
          <a:lstStyle/>
          <a:p>
            <a:endParaRPr lang="es-ES">
              <a:solidFill>
                <a:prstClr val="black">
                  <a:tint val="75000"/>
                </a:prstClr>
              </a:solidFill>
            </a:endParaRPr>
          </a:p>
        </p:txBody>
      </p:sp>
      <p:sp>
        <p:nvSpPr>
          <p:cNvPr id="5" name="Marcador de número de diapositiva 4"/>
          <p:cNvSpPr>
            <a:spLocks noGrp="1"/>
          </p:cNvSpPr>
          <p:nvPr>
            <p:ph type="sldNum" sz="quarter" idx="12"/>
          </p:nvPr>
        </p:nvSpPr>
        <p:spPr/>
        <p:txBody>
          <a:bodyPr/>
          <a:lstStyle/>
          <a:p>
            <a:fld id="{17C12101-A67D-5D4A-A098-4D3BF2826A9E}"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6838544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14A8E476-2A01-8C43-A4E4-29F73F73994D}" type="datetimeFigureOut">
              <a:rPr lang="es-ES" smtClean="0">
                <a:solidFill>
                  <a:prstClr val="black">
                    <a:tint val="75000"/>
                  </a:prstClr>
                </a:solidFill>
              </a:rPr>
              <a:pPr/>
              <a:t>10/5/22</a:t>
            </a:fld>
            <a:endParaRPr lang="es-ES">
              <a:solidFill>
                <a:prstClr val="black">
                  <a:tint val="75000"/>
                </a:prstClr>
              </a:solidFill>
            </a:endParaRPr>
          </a:p>
        </p:txBody>
      </p:sp>
      <p:sp>
        <p:nvSpPr>
          <p:cNvPr id="3" name="Marcador de pie de página 2"/>
          <p:cNvSpPr>
            <a:spLocks noGrp="1"/>
          </p:cNvSpPr>
          <p:nvPr>
            <p:ph type="ftr" sz="quarter" idx="11"/>
          </p:nvPr>
        </p:nvSpPr>
        <p:spPr/>
        <p:txBody>
          <a:bodyPr/>
          <a:lstStyle/>
          <a:p>
            <a:endParaRPr lang="es-ES">
              <a:solidFill>
                <a:prstClr val="black">
                  <a:tint val="75000"/>
                </a:prstClr>
              </a:solidFill>
            </a:endParaRPr>
          </a:p>
        </p:txBody>
      </p:sp>
      <p:sp>
        <p:nvSpPr>
          <p:cNvPr id="4" name="Marcador de número de diapositiva 3"/>
          <p:cNvSpPr>
            <a:spLocks noGrp="1"/>
          </p:cNvSpPr>
          <p:nvPr>
            <p:ph type="sldNum" sz="quarter" idx="12"/>
          </p:nvPr>
        </p:nvSpPr>
        <p:spPr/>
        <p:txBody>
          <a:bodyPr/>
          <a:lstStyle/>
          <a:p>
            <a:fld id="{17C12101-A67D-5D4A-A098-4D3BF2826A9E}"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0940142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a:t>Clic para editar título</a:t>
            </a:r>
            <a:endParaRPr lang="es-ES"/>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14A8E476-2A01-8C43-A4E4-29F73F73994D}" type="datetimeFigureOut">
              <a:rPr lang="es-ES" smtClean="0">
                <a:solidFill>
                  <a:prstClr val="black">
                    <a:tint val="75000"/>
                  </a:prstClr>
                </a:solidFill>
              </a:rPr>
              <a:pPr/>
              <a:t>10/5/22</a:t>
            </a:fld>
            <a:endParaRPr lang="es-ES">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ES">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17C12101-A67D-5D4A-A098-4D3BF2826A9E}"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031940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14A8E476-2A01-8C43-A4E4-29F73F73994D}" type="datetimeFigureOut">
              <a:rPr lang="es-ES" smtClean="0"/>
              <a:pPr/>
              <a:t>10/5/22</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17C12101-A67D-5D4A-A098-4D3BF2826A9E}" type="slidenum">
              <a:rPr lang="es-ES" smtClean="0"/>
              <a:pPr/>
              <a:t>‹#›</a:t>
            </a:fld>
            <a:endParaRPr lang="es-ES"/>
          </a:p>
        </p:txBody>
      </p:sp>
    </p:spTree>
    <p:extLst>
      <p:ext uri="{BB962C8B-B14F-4D97-AF65-F5344CB8AC3E}">
        <p14:creationId xmlns:p14="http://schemas.microsoft.com/office/powerpoint/2010/main" val="12575686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a:t>Clic para editar título</a:t>
            </a:r>
            <a:endParaRPr lang="es-ES"/>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14A8E476-2A01-8C43-A4E4-29F73F73994D}" type="datetimeFigureOut">
              <a:rPr lang="es-ES" smtClean="0">
                <a:solidFill>
                  <a:prstClr val="black">
                    <a:tint val="75000"/>
                  </a:prstClr>
                </a:solidFill>
              </a:rPr>
              <a:pPr/>
              <a:t>10/5/22</a:t>
            </a:fld>
            <a:endParaRPr lang="es-ES">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ES">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17C12101-A67D-5D4A-A098-4D3BF2826A9E}"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0867670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14A8E476-2A01-8C43-A4E4-29F73F73994D}" type="datetimeFigureOut">
              <a:rPr lang="es-ES" smtClean="0">
                <a:solidFill>
                  <a:prstClr val="black">
                    <a:tint val="75000"/>
                  </a:prstClr>
                </a:solidFill>
              </a:rPr>
              <a:pPr/>
              <a:t>10/5/22</a:t>
            </a:fld>
            <a:endParaRPr lang="es-ES">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17C12101-A67D-5D4A-A098-4D3BF2826A9E}"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673560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_tradnl"/>
              <a:t>Clic para editar título</a:t>
            </a:r>
            <a:endParaRPr lang="es-ES"/>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14A8E476-2A01-8C43-A4E4-29F73F73994D}" type="datetimeFigureOut">
              <a:rPr lang="es-ES" smtClean="0">
                <a:solidFill>
                  <a:prstClr val="black">
                    <a:tint val="75000"/>
                  </a:prstClr>
                </a:solidFill>
              </a:rPr>
              <a:pPr/>
              <a:t>10/5/22</a:t>
            </a:fld>
            <a:endParaRPr lang="es-ES">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17C12101-A67D-5D4A-A098-4D3BF2826A9E}"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9282421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n-US"/>
              <a:t>Clic para editar título</a:t>
            </a:r>
            <a:endParaRPr lang="es-ES"/>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Haga clic para modificar el estilo de subtítulo del patrón</a:t>
            </a:r>
            <a:endParaRPr lang="es-ES"/>
          </a:p>
        </p:txBody>
      </p:sp>
      <p:sp>
        <p:nvSpPr>
          <p:cNvPr id="4" name="Marcador de fecha 3"/>
          <p:cNvSpPr>
            <a:spLocks noGrp="1"/>
          </p:cNvSpPr>
          <p:nvPr>
            <p:ph type="dt" sz="half" idx="10"/>
          </p:nvPr>
        </p:nvSpPr>
        <p:spPr/>
        <p:txBody>
          <a:bodyPr/>
          <a:lstStyle/>
          <a:p>
            <a:fld id="{14A8E476-2A01-8C43-A4E4-29F73F73994D}" type="datetimeFigureOut">
              <a:rPr lang="es-ES" smtClean="0">
                <a:solidFill>
                  <a:prstClr val="black">
                    <a:tint val="75000"/>
                  </a:prstClr>
                </a:solidFill>
              </a:rPr>
              <a:pPr/>
              <a:t>10/5/22</a:t>
            </a:fld>
            <a:endParaRPr lang="es-ES">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17C12101-A67D-5D4A-A098-4D3BF2826A9E}"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2035419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14A8E476-2A01-8C43-A4E4-29F73F73994D}" type="datetimeFigureOut">
              <a:rPr lang="es-ES" smtClean="0">
                <a:solidFill>
                  <a:prstClr val="black">
                    <a:tint val="75000"/>
                  </a:prstClr>
                </a:solidFill>
              </a:rPr>
              <a:pPr/>
              <a:t>10/5/22</a:t>
            </a:fld>
            <a:endParaRPr lang="es-ES">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17C12101-A67D-5D4A-A098-4D3BF2826A9E}"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8188819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a:t>Clic para editar título</a:t>
            </a:r>
            <a:endParaRPr lang="es-ES"/>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Haga clic para modificar el estilo de texto del patrón</a:t>
            </a:r>
          </a:p>
        </p:txBody>
      </p:sp>
      <p:sp>
        <p:nvSpPr>
          <p:cNvPr id="4" name="Marcador de fecha 3"/>
          <p:cNvSpPr>
            <a:spLocks noGrp="1"/>
          </p:cNvSpPr>
          <p:nvPr>
            <p:ph type="dt" sz="half" idx="10"/>
          </p:nvPr>
        </p:nvSpPr>
        <p:spPr/>
        <p:txBody>
          <a:bodyPr/>
          <a:lstStyle/>
          <a:p>
            <a:fld id="{14A8E476-2A01-8C43-A4E4-29F73F73994D}" type="datetimeFigureOut">
              <a:rPr lang="es-ES" smtClean="0">
                <a:solidFill>
                  <a:prstClr val="black">
                    <a:tint val="75000"/>
                  </a:prstClr>
                </a:solidFill>
              </a:rPr>
              <a:pPr/>
              <a:t>10/5/22</a:t>
            </a:fld>
            <a:endParaRPr lang="es-ES">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17C12101-A67D-5D4A-A098-4D3BF2826A9E}"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0288067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fecha 4"/>
          <p:cNvSpPr>
            <a:spLocks noGrp="1"/>
          </p:cNvSpPr>
          <p:nvPr>
            <p:ph type="dt" sz="half" idx="10"/>
          </p:nvPr>
        </p:nvSpPr>
        <p:spPr/>
        <p:txBody>
          <a:bodyPr/>
          <a:lstStyle/>
          <a:p>
            <a:fld id="{14A8E476-2A01-8C43-A4E4-29F73F73994D}" type="datetimeFigureOut">
              <a:rPr lang="es-ES" smtClean="0">
                <a:solidFill>
                  <a:prstClr val="black">
                    <a:tint val="75000"/>
                  </a:prstClr>
                </a:solidFill>
              </a:rPr>
              <a:pPr/>
              <a:t>10/5/22</a:t>
            </a:fld>
            <a:endParaRPr lang="es-ES">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ES">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17C12101-A67D-5D4A-A098-4D3BF2826A9E}"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8251122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a:t>Clic para editar título</a:t>
            </a:r>
            <a:endParaRPr lang="es-ES"/>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7" name="Marcador de fecha 6"/>
          <p:cNvSpPr>
            <a:spLocks noGrp="1"/>
          </p:cNvSpPr>
          <p:nvPr>
            <p:ph type="dt" sz="half" idx="10"/>
          </p:nvPr>
        </p:nvSpPr>
        <p:spPr/>
        <p:txBody>
          <a:bodyPr/>
          <a:lstStyle/>
          <a:p>
            <a:fld id="{14A8E476-2A01-8C43-A4E4-29F73F73994D}" type="datetimeFigureOut">
              <a:rPr lang="es-ES" smtClean="0">
                <a:solidFill>
                  <a:prstClr val="black">
                    <a:tint val="75000"/>
                  </a:prstClr>
                </a:solidFill>
              </a:rPr>
              <a:pPr/>
              <a:t>10/5/22</a:t>
            </a:fld>
            <a:endParaRPr lang="es-ES">
              <a:solidFill>
                <a:prstClr val="black">
                  <a:tint val="75000"/>
                </a:prstClr>
              </a:solidFill>
            </a:endParaRPr>
          </a:p>
        </p:txBody>
      </p:sp>
      <p:sp>
        <p:nvSpPr>
          <p:cNvPr id="8" name="Marcador de pie de página 7"/>
          <p:cNvSpPr>
            <a:spLocks noGrp="1"/>
          </p:cNvSpPr>
          <p:nvPr>
            <p:ph type="ftr" sz="quarter" idx="11"/>
          </p:nvPr>
        </p:nvSpPr>
        <p:spPr/>
        <p:txBody>
          <a:bodyPr/>
          <a:lstStyle/>
          <a:p>
            <a:endParaRPr lang="es-ES">
              <a:solidFill>
                <a:prstClr val="black">
                  <a:tint val="75000"/>
                </a:prstClr>
              </a:solidFill>
            </a:endParaRPr>
          </a:p>
        </p:txBody>
      </p:sp>
      <p:sp>
        <p:nvSpPr>
          <p:cNvPr id="9" name="Marcador de número de diapositiva 8"/>
          <p:cNvSpPr>
            <a:spLocks noGrp="1"/>
          </p:cNvSpPr>
          <p:nvPr>
            <p:ph type="sldNum" sz="quarter" idx="12"/>
          </p:nvPr>
        </p:nvSpPr>
        <p:spPr/>
        <p:txBody>
          <a:bodyPr/>
          <a:lstStyle/>
          <a:p>
            <a:fld id="{17C12101-A67D-5D4A-A098-4D3BF2826A9E}"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3998334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fecha 2"/>
          <p:cNvSpPr>
            <a:spLocks noGrp="1"/>
          </p:cNvSpPr>
          <p:nvPr>
            <p:ph type="dt" sz="half" idx="10"/>
          </p:nvPr>
        </p:nvSpPr>
        <p:spPr/>
        <p:txBody>
          <a:bodyPr/>
          <a:lstStyle/>
          <a:p>
            <a:fld id="{14A8E476-2A01-8C43-A4E4-29F73F73994D}" type="datetimeFigureOut">
              <a:rPr lang="es-ES" smtClean="0">
                <a:solidFill>
                  <a:prstClr val="black">
                    <a:tint val="75000"/>
                  </a:prstClr>
                </a:solidFill>
              </a:rPr>
              <a:pPr/>
              <a:t>10/5/22</a:t>
            </a:fld>
            <a:endParaRPr lang="es-ES">
              <a:solidFill>
                <a:prstClr val="black">
                  <a:tint val="75000"/>
                </a:prstClr>
              </a:solidFill>
            </a:endParaRPr>
          </a:p>
        </p:txBody>
      </p:sp>
      <p:sp>
        <p:nvSpPr>
          <p:cNvPr id="4" name="Marcador de pie de página 3"/>
          <p:cNvSpPr>
            <a:spLocks noGrp="1"/>
          </p:cNvSpPr>
          <p:nvPr>
            <p:ph type="ftr" sz="quarter" idx="11"/>
          </p:nvPr>
        </p:nvSpPr>
        <p:spPr/>
        <p:txBody>
          <a:bodyPr/>
          <a:lstStyle/>
          <a:p>
            <a:endParaRPr lang="es-ES">
              <a:solidFill>
                <a:prstClr val="black">
                  <a:tint val="75000"/>
                </a:prstClr>
              </a:solidFill>
            </a:endParaRPr>
          </a:p>
        </p:txBody>
      </p:sp>
      <p:sp>
        <p:nvSpPr>
          <p:cNvPr id="5" name="Marcador de número de diapositiva 4"/>
          <p:cNvSpPr>
            <a:spLocks noGrp="1"/>
          </p:cNvSpPr>
          <p:nvPr>
            <p:ph type="sldNum" sz="quarter" idx="12"/>
          </p:nvPr>
        </p:nvSpPr>
        <p:spPr/>
        <p:txBody>
          <a:bodyPr/>
          <a:lstStyle/>
          <a:p>
            <a:fld id="{17C12101-A67D-5D4A-A098-4D3BF2826A9E}"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8586849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14A8E476-2A01-8C43-A4E4-29F73F73994D}" type="datetimeFigureOut">
              <a:rPr lang="es-ES" smtClean="0">
                <a:solidFill>
                  <a:prstClr val="black">
                    <a:tint val="75000"/>
                  </a:prstClr>
                </a:solidFill>
              </a:rPr>
              <a:pPr/>
              <a:t>10/5/22</a:t>
            </a:fld>
            <a:endParaRPr lang="es-ES">
              <a:solidFill>
                <a:prstClr val="black">
                  <a:tint val="75000"/>
                </a:prstClr>
              </a:solidFill>
            </a:endParaRPr>
          </a:p>
        </p:txBody>
      </p:sp>
      <p:sp>
        <p:nvSpPr>
          <p:cNvPr id="3" name="Marcador de pie de página 2"/>
          <p:cNvSpPr>
            <a:spLocks noGrp="1"/>
          </p:cNvSpPr>
          <p:nvPr>
            <p:ph type="ftr" sz="quarter" idx="11"/>
          </p:nvPr>
        </p:nvSpPr>
        <p:spPr/>
        <p:txBody>
          <a:bodyPr/>
          <a:lstStyle/>
          <a:p>
            <a:endParaRPr lang="es-ES">
              <a:solidFill>
                <a:prstClr val="black">
                  <a:tint val="75000"/>
                </a:prstClr>
              </a:solidFill>
            </a:endParaRPr>
          </a:p>
        </p:txBody>
      </p:sp>
      <p:sp>
        <p:nvSpPr>
          <p:cNvPr id="4" name="Marcador de número de diapositiva 3"/>
          <p:cNvSpPr>
            <a:spLocks noGrp="1"/>
          </p:cNvSpPr>
          <p:nvPr>
            <p:ph type="sldNum" sz="quarter" idx="12"/>
          </p:nvPr>
        </p:nvSpPr>
        <p:spPr/>
        <p:txBody>
          <a:bodyPr/>
          <a:lstStyle/>
          <a:p>
            <a:fld id="{17C12101-A67D-5D4A-A098-4D3BF2826A9E}"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691075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a:t>Clic para editar título</a:t>
            </a:r>
            <a:endParaRPr lang="es-ES"/>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Haga clic para modificar el estilo de texto del patrón</a:t>
            </a:r>
          </a:p>
        </p:txBody>
      </p:sp>
      <p:sp>
        <p:nvSpPr>
          <p:cNvPr id="4" name="Marcador de fecha 3"/>
          <p:cNvSpPr>
            <a:spLocks noGrp="1"/>
          </p:cNvSpPr>
          <p:nvPr>
            <p:ph type="dt" sz="half" idx="10"/>
          </p:nvPr>
        </p:nvSpPr>
        <p:spPr/>
        <p:txBody>
          <a:bodyPr/>
          <a:lstStyle/>
          <a:p>
            <a:fld id="{14A8E476-2A01-8C43-A4E4-29F73F73994D}" type="datetimeFigureOut">
              <a:rPr lang="es-ES" smtClean="0"/>
              <a:pPr/>
              <a:t>10/5/22</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17C12101-A67D-5D4A-A098-4D3BF2826A9E}" type="slidenum">
              <a:rPr lang="es-ES" smtClean="0"/>
              <a:pPr/>
              <a:t>‹#›</a:t>
            </a:fld>
            <a:endParaRPr lang="es-ES"/>
          </a:p>
        </p:txBody>
      </p:sp>
    </p:spTree>
    <p:extLst>
      <p:ext uri="{BB962C8B-B14F-4D97-AF65-F5344CB8AC3E}">
        <p14:creationId xmlns:p14="http://schemas.microsoft.com/office/powerpoint/2010/main" val="17654233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a:t>Clic para editar título</a:t>
            </a:r>
            <a:endParaRPr lang="es-ES"/>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14A8E476-2A01-8C43-A4E4-29F73F73994D}" type="datetimeFigureOut">
              <a:rPr lang="es-ES" smtClean="0">
                <a:solidFill>
                  <a:prstClr val="black">
                    <a:tint val="75000"/>
                  </a:prstClr>
                </a:solidFill>
              </a:rPr>
              <a:pPr/>
              <a:t>10/5/22</a:t>
            </a:fld>
            <a:endParaRPr lang="es-ES">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ES">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17C12101-A67D-5D4A-A098-4D3BF2826A9E}"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2969940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a:t>Clic para editar título</a:t>
            </a:r>
            <a:endParaRPr lang="es-ES"/>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14A8E476-2A01-8C43-A4E4-29F73F73994D}" type="datetimeFigureOut">
              <a:rPr lang="es-ES" smtClean="0">
                <a:solidFill>
                  <a:prstClr val="black">
                    <a:tint val="75000"/>
                  </a:prstClr>
                </a:solidFill>
              </a:rPr>
              <a:pPr/>
              <a:t>10/5/22</a:t>
            </a:fld>
            <a:endParaRPr lang="es-ES">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ES">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17C12101-A67D-5D4A-A098-4D3BF2826A9E}"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1167006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14A8E476-2A01-8C43-A4E4-29F73F73994D}" type="datetimeFigureOut">
              <a:rPr lang="es-ES" smtClean="0">
                <a:solidFill>
                  <a:prstClr val="black">
                    <a:tint val="75000"/>
                  </a:prstClr>
                </a:solidFill>
              </a:rPr>
              <a:pPr/>
              <a:t>10/5/22</a:t>
            </a:fld>
            <a:endParaRPr lang="es-ES">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17C12101-A67D-5D4A-A098-4D3BF2826A9E}"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3611461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_tradnl"/>
              <a:t>Clic para editar título</a:t>
            </a:r>
            <a:endParaRPr lang="es-ES"/>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14A8E476-2A01-8C43-A4E4-29F73F73994D}" type="datetimeFigureOut">
              <a:rPr lang="es-ES" smtClean="0">
                <a:solidFill>
                  <a:prstClr val="black">
                    <a:tint val="75000"/>
                  </a:prstClr>
                </a:solidFill>
              </a:rPr>
              <a:pPr/>
              <a:t>10/5/22</a:t>
            </a:fld>
            <a:endParaRPr lang="es-ES">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17C12101-A67D-5D4A-A098-4D3BF2826A9E}"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439222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fecha 4"/>
          <p:cNvSpPr>
            <a:spLocks noGrp="1"/>
          </p:cNvSpPr>
          <p:nvPr>
            <p:ph type="dt" sz="half" idx="10"/>
          </p:nvPr>
        </p:nvSpPr>
        <p:spPr/>
        <p:txBody>
          <a:bodyPr/>
          <a:lstStyle/>
          <a:p>
            <a:fld id="{14A8E476-2A01-8C43-A4E4-29F73F73994D}" type="datetimeFigureOut">
              <a:rPr lang="es-ES" smtClean="0"/>
              <a:pPr/>
              <a:t>10/5/22</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17C12101-A67D-5D4A-A098-4D3BF2826A9E}" type="slidenum">
              <a:rPr lang="es-ES" smtClean="0"/>
              <a:pPr/>
              <a:t>‹#›</a:t>
            </a:fld>
            <a:endParaRPr lang="es-ES"/>
          </a:p>
        </p:txBody>
      </p:sp>
    </p:spTree>
    <p:extLst>
      <p:ext uri="{BB962C8B-B14F-4D97-AF65-F5344CB8AC3E}">
        <p14:creationId xmlns:p14="http://schemas.microsoft.com/office/powerpoint/2010/main" val="7861196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a:t>Clic para editar título</a:t>
            </a:r>
            <a:endParaRPr lang="es-ES"/>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7" name="Marcador de fecha 6"/>
          <p:cNvSpPr>
            <a:spLocks noGrp="1"/>
          </p:cNvSpPr>
          <p:nvPr>
            <p:ph type="dt" sz="half" idx="10"/>
          </p:nvPr>
        </p:nvSpPr>
        <p:spPr/>
        <p:txBody>
          <a:bodyPr/>
          <a:lstStyle/>
          <a:p>
            <a:fld id="{14A8E476-2A01-8C43-A4E4-29F73F73994D}" type="datetimeFigureOut">
              <a:rPr lang="es-ES" smtClean="0"/>
              <a:pPr/>
              <a:t>10/5/22</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17C12101-A67D-5D4A-A098-4D3BF2826A9E}" type="slidenum">
              <a:rPr lang="es-ES" smtClean="0"/>
              <a:pPr/>
              <a:t>‹#›</a:t>
            </a:fld>
            <a:endParaRPr lang="es-ES"/>
          </a:p>
        </p:txBody>
      </p:sp>
    </p:spTree>
    <p:extLst>
      <p:ext uri="{BB962C8B-B14F-4D97-AF65-F5344CB8AC3E}">
        <p14:creationId xmlns:p14="http://schemas.microsoft.com/office/powerpoint/2010/main" val="33011539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fecha 2"/>
          <p:cNvSpPr>
            <a:spLocks noGrp="1"/>
          </p:cNvSpPr>
          <p:nvPr>
            <p:ph type="dt" sz="half" idx="10"/>
          </p:nvPr>
        </p:nvSpPr>
        <p:spPr/>
        <p:txBody>
          <a:bodyPr/>
          <a:lstStyle/>
          <a:p>
            <a:fld id="{14A8E476-2A01-8C43-A4E4-29F73F73994D}" type="datetimeFigureOut">
              <a:rPr lang="es-ES" smtClean="0"/>
              <a:pPr/>
              <a:t>10/5/22</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17C12101-A67D-5D4A-A098-4D3BF2826A9E}" type="slidenum">
              <a:rPr lang="es-ES" smtClean="0"/>
              <a:pPr/>
              <a:t>‹#›</a:t>
            </a:fld>
            <a:endParaRPr lang="es-ES"/>
          </a:p>
        </p:txBody>
      </p:sp>
    </p:spTree>
    <p:extLst>
      <p:ext uri="{BB962C8B-B14F-4D97-AF65-F5344CB8AC3E}">
        <p14:creationId xmlns:p14="http://schemas.microsoft.com/office/powerpoint/2010/main" val="15621174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14A8E476-2A01-8C43-A4E4-29F73F73994D}" type="datetimeFigureOut">
              <a:rPr lang="es-ES" smtClean="0"/>
              <a:pPr/>
              <a:t>10/5/22</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17C12101-A67D-5D4A-A098-4D3BF2826A9E}" type="slidenum">
              <a:rPr lang="es-ES" smtClean="0"/>
              <a:pPr/>
              <a:t>‹#›</a:t>
            </a:fld>
            <a:endParaRPr lang="es-ES"/>
          </a:p>
        </p:txBody>
      </p:sp>
    </p:spTree>
    <p:extLst>
      <p:ext uri="{BB962C8B-B14F-4D97-AF65-F5344CB8AC3E}">
        <p14:creationId xmlns:p14="http://schemas.microsoft.com/office/powerpoint/2010/main" val="24974817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a:t>Clic para editar título</a:t>
            </a:r>
            <a:endParaRPr lang="es-ES"/>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14A8E476-2A01-8C43-A4E4-29F73F73994D}" type="datetimeFigureOut">
              <a:rPr lang="es-ES" smtClean="0"/>
              <a:pPr/>
              <a:t>10/5/22</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17C12101-A67D-5D4A-A098-4D3BF2826A9E}" type="slidenum">
              <a:rPr lang="es-ES" smtClean="0"/>
              <a:pPr/>
              <a:t>‹#›</a:t>
            </a:fld>
            <a:endParaRPr lang="es-ES"/>
          </a:p>
        </p:txBody>
      </p:sp>
    </p:spTree>
    <p:extLst>
      <p:ext uri="{BB962C8B-B14F-4D97-AF65-F5344CB8AC3E}">
        <p14:creationId xmlns:p14="http://schemas.microsoft.com/office/powerpoint/2010/main" val="1715064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a:t>Clic para editar título</a:t>
            </a:r>
            <a:endParaRPr lang="es-ES"/>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14A8E476-2A01-8C43-A4E4-29F73F73994D}" type="datetimeFigureOut">
              <a:rPr lang="es-ES" smtClean="0"/>
              <a:pPr/>
              <a:t>10/5/22</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17C12101-A67D-5D4A-A098-4D3BF2826A9E}" type="slidenum">
              <a:rPr lang="es-ES" smtClean="0"/>
              <a:pPr/>
              <a:t>‹#›</a:t>
            </a:fld>
            <a:endParaRPr lang="es-ES"/>
          </a:p>
        </p:txBody>
      </p:sp>
    </p:spTree>
    <p:extLst>
      <p:ext uri="{BB962C8B-B14F-4D97-AF65-F5344CB8AC3E}">
        <p14:creationId xmlns:p14="http://schemas.microsoft.com/office/powerpoint/2010/main" val="358503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 para editar título</a:t>
            </a:r>
            <a:endParaRPr lang="es-ES"/>
          </a:p>
        </p:txBody>
      </p:sp>
      <p:sp>
        <p:nvSpPr>
          <p:cNvPr id="3" name="Marcador de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Haga clic para modificar el estilo de texto del patrón</a:t>
            </a:r>
          </a:p>
          <a:p>
            <a:pPr lvl="1"/>
            <a:r>
              <a:rPr lang="en-US"/>
              <a:t>Segundo nivel</a:t>
            </a:r>
          </a:p>
          <a:p>
            <a:pPr lvl="2"/>
            <a:r>
              <a:rPr lang="en-US"/>
              <a:t>Tercer nivel</a:t>
            </a:r>
          </a:p>
          <a:p>
            <a:pPr lvl="3"/>
            <a:r>
              <a:rPr lang="en-US"/>
              <a:t>Cuarto nivel</a:t>
            </a:r>
          </a:p>
          <a:p>
            <a:pPr lvl="4"/>
            <a:r>
              <a:rPr lang="en-US"/>
              <a:t>Quinto nivel</a:t>
            </a:r>
            <a:endParaRPr lang="es-ES"/>
          </a:p>
        </p:txBody>
      </p:sp>
      <p:sp>
        <p:nvSpPr>
          <p:cNvPr id="4" name="Marcador de fech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A8E476-2A01-8C43-A4E4-29F73F73994D}" type="datetimeFigureOut">
              <a:rPr lang="es-ES" smtClean="0"/>
              <a:pPr/>
              <a:t>10/5/22</a:t>
            </a:fld>
            <a:endParaRPr lang="es-ES"/>
          </a:p>
        </p:txBody>
      </p:sp>
      <p:sp>
        <p:nvSpPr>
          <p:cNvPr id="5" name="Marcador de pie de pá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C12101-A67D-5D4A-A098-4D3BF2826A9E}" type="slidenum">
              <a:rPr lang="es-ES" smtClean="0"/>
              <a:pPr/>
              <a:t>‹#›</a:t>
            </a:fld>
            <a:endParaRPr lang="es-ES"/>
          </a:p>
        </p:txBody>
      </p:sp>
      <p:pic>
        <p:nvPicPr>
          <p:cNvPr id="8" name="Imagen 7">
            <a:extLst>
              <a:ext uri="{FF2B5EF4-FFF2-40B4-BE49-F238E27FC236}">
                <a16:creationId xmlns:a16="http://schemas.microsoft.com/office/drawing/2014/main" id="{DF39F482-F32A-4CAE-BB51-F4CF3F2E23E0}"/>
              </a:ext>
            </a:extLst>
          </p:cNvPr>
          <p:cNvPicPr>
            <a:picLocks noChangeAspect="1"/>
          </p:cNvPicPr>
          <p:nvPr userDrawn="1"/>
        </p:nvPicPr>
        <p:blipFill>
          <a:blip r:embed="rId13"/>
          <a:stretch>
            <a:fillRect/>
          </a:stretch>
        </p:blipFill>
        <p:spPr>
          <a:xfrm>
            <a:off x="7267575" y="6391274"/>
            <a:ext cx="1419225" cy="295275"/>
          </a:xfrm>
          <a:prstGeom prst="rect">
            <a:avLst/>
          </a:prstGeom>
        </p:spPr>
      </p:pic>
    </p:spTree>
    <p:extLst>
      <p:ext uri="{BB962C8B-B14F-4D97-AF65-F5344CB8AC3E}">
        <p14:creationId xmlns:p14="http://schemas.microsoft.com/office/powerpoint/2010/main" val="23822051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 para editar título</a:t>
            </a:r>
            <a:endParaRPr lang="es-ES"/>
          </a:p>
        </p:txBody>
      </p:sp>
      <p:sp>
        <p:nvSpPr>
          <p:cNvPr id="3" name="Marcador de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Haga clic para modificar el estilo de texto del patrón</a:t>
            </a:r>
          </a:p>
          <a:p>
            <a:pPr lvl="1"/>
            <a:r>
              <a:rPr lang="en-US"/>
              <a:t>Segundo nivel</a:t>
            </a:r>
          </a:p>
          <a:p>
            <a:pPr lvl="2"/>
            <a:r>
              <a:rPr lang="en-US"/>
              <a:t>Tercer nivel</a:t>
            </a:r>
          </a:p>
          <a:p>
            <a:pPr lvl="3"/>
            <a:r>
              <a:rPr lang="en-US"/>
              <a:t>Cuarto nivel</a:t>
            </a:r>
          </a:p>
          <a:p>
            <a:pPr lvl="4"/>
            <a:r>
              <a:rPr lang="en-US"/>
              <a:t>Quinto nivel</a:t>
            </a:r>
            <a:endParaRPr lang="es-ES"/>
          </a:p>
        </p:txBody>
      </p:sp>
      <p:sp>
        <p:nvSpPr>
          <p:cNvPr id="4" name="Marcador de fech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A8E476-2A01-8C43-A4E4-29F73F73994D}" type="datetimeFigureOut">
              <a:rPr lang="es-ES" smtClean="0">
                <a:solidFill>
                  <a:prstClr val="black">
                    <a:tint val="75000"/>
                  </a:prstClr>
                </a:solidFill>
              </a:rPr>
              <a:pPr/>
              <a:t>10/5/22</a:t>
            </a:fld>
            <a:endParaRPr lang="es-ES">
              <a:solidFill>
                <a:prstClr val="black">
                  <a:tint val="75000"/>
                </a:prstClr>
              </a:solidFill>
            </a:endParaRPr>
          </a:p>
        </p:txBody>
      </p:sp>
      <p:sp>
        <p:nvSpPr>
          <p:cNvPr id="5" name="Marcador de pie de pá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sp>
        <p:nvSpPr>
          <p:cNvPr id="6" name="Marcador de número de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C12101-A67D-5D4A-A098-4D3BF2826A9E}"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2926176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 para editar título</a:t>
            </a:r>
            <a:endParaRPr lang="es-ES"/>
          </a:p>
        </p:txBody>
      </p:sp>
      <p:sp>
        <p:nvSpPr>
          <p:cNvPr id="3" name="Marcador de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Haga clic para modificar el estilo de texto del patrón</a:t>
            </a:r>
          </a:p>
          <a:p>
            <a:pPr lvl="1"/>
            <a:r>
              <a:rPr lang="en-US"/>
              <a:t>Segundo nivel</a:t>
            </a:r>
          </a:p>
          <a:p>
            <a:pPr lvl="2"/>
            <a:r>
              <a:rPr lang="en-US"/>
              <a:t>Tercer nivel</a:t>
            </a:r>
          </a:p>
          <a:p>
            <a:pPr lvl="3"/>
            <a:r>
              <a:rPr lang="en-US"/>
              <a:t>Cuarto nivel</a:t>
            </a:r>
          </a:p>
          <a:p>
            <a:pPr lvl="4"/>
            <a:r>
              <a:rPr lang="en-US"/>
              <a:t>Quinto nivel</a:t>
            </a:r>
            <a:endParaRPr lang="es-ES"/>
          </a:p>
        </p:txBody>
      </p:sp>
      <p:sp>
        <p:nvSpPr>
          <p:cNvPr id="4" name="Marcador de fech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A8E476-2A01-8C43-A4E4-29F73F73994D}" type="datetimeFigureOut">
              <a:rPr lang="es-ES" smtClean="0">
                <a:solidFill>
                  <a:prstClr val="black">
                    <a:tint val="75000"/>
                  </a:prstClr>
                </a:solidFill>
              </a:rPr>
              <a:pPr/>
              <a:t>10/5/22</a:t>
            </a:fld>
            <a:endParaRPr lang="es-ES">
              <a:solidFill>
                <a:prstClr val="black">
                  <a:tint val="75000"/>
                </a:prstClr>
              </a:solidFill>
            </a:endParaRPr>
          </a:p>
        </p:txBody>
      </p:sp>
      <p:sp>
        <p:nvSpPr>
          <p:cNvPr id="5" name="Marcador de pie de pá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sp>
        <p:nvSpPr>
          <p:cNvPr id="6" name="Marcador de número de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C12101-A67D-5D4A-A098-4D3BF2826A9E}"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33832839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45.tiff"/><Relationship Id="rId3" Type="http://schemas.openxmlformats.org/officeDocument/2006/relationships/image" Target="../media/image40.jpeg"/><Relationship Id="rId7" Type="http://schemas.openxmlformats.org/officeDocument/2006/relationships/image" Target="../media/image44.tiff"/><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tiff"/><Relationship Id="rId4" Type="http://schemas.openxmlformats.org/officeDocument/2006/relationships/image" Target="../media/image41.jpeg"/></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jpeg"/><Relationship Id="rId3" Type="http://schemas.openxmlformats.org/officeDocument/2006/relationships/image" Target="../media/image48.tiff"/><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notesSlide" Target="../notesSlides/notesSlide3.xml"/><Relationship Id="rId16"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42.tiff"/><Relationship Id="rId11" Type="http://schemas.openxmlformats.org/officeDocument/2006/relationships/image" Target="../media/image55.png"/><Relationship Id="rId5" Type="http://schemas.openxmlformats.org/officeDocument/2006/relationships/image" Target="../media/image50.jpeg"/><Relationship Id="rId15" Type="http://schemas.openxmlformats.org/officeDocument/2006/relationships/image" Target="../media/image59.jpeg"/><Relationship Id="rId10" Type="http://schemas.openxmlformats.org/officeDocument/2006/relationships/image" Target="../media/image54.png"/><Relationship Id="rId4" Type="http://schemas.openxmlformats.org/officeDocument/2006/relationships/image" Target="../media/image49.tiff"/><Relationship Id="rId9" Type="http://schemas.openxmlformats.org/officeDocument/2006/relationships/image" Target="../media/image53.png"/><Relationship Id="rId14" Type="http://schemas.openxmlformats.org/officeDocument/2006/relationships/image" Target="../media/image58.jpeg"/></Relationships>
</file>

<file path=ppt/slides/_rels/slide1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xml"/><Relationship Id="rId5" Type="http://schemas.openxmlformats.org/officeDocument/2006/relationships/image" Target="../media/image64.png"/><Relationship Id="rId4" Type="http://schemas.openxmlformats.org/officeDocument/2006/relationships/image" Target="../media/image63.png"/></Relationships>
</file>

<file path=ppt/slides/_rels/slide1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1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2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jpeg"/><Relationship Id="rId4" Type="http://schemas.openxmlformats.org/officeDocument/2006/relationships/image" Target="../media/image80.jpeg"/></Relationships>
</file>

<file path=ppt/slides/_rels/slide2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png"/><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24.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00.svg"/><Relationship Id="rId18" Type="http://schemas.openxmlformats.org/officeDocument/2006/relationships/image" Target="../media/image3.png"/><Relationship Id="rId3" Type="http://schemas.openxmlformats.org/officeDocument/2006/relationships/image" Target="../media/image90.png"/><Relationship Id="rId7" Type="http://schemas.openxmlformats.org/officeDocument/2006/relationships/image" Target="../media/image94.png"/><Relationship Id="rId12" Type="http://schemas.openxmlformats.org/officeDocument/2006/relationships/image" Target="../media/image99.png"/><Relationship Id="rId17" Type="http://schemas.openxmlformats.org/officeDocument/2006/relationships/image" Target="../media/image104.svg"/><Relationship Id="rId2" Type="http://schemas.openxmlformats.org/officeDocument/2006/relationships/image" Target="../media/image89.png"/><Relationship Id="rId16" Type="http://schemas.openxmlformats.org/officeDocument/2006/relationships/image" Target="../media/image103.png"/><Relationship Id="rId1" Type="http://schemas.openxmlformats.org/officeDocument/2006/relationships/slideLayout" Target="../slideLayouts/slideLayout1.xml"/><Relationship Id="rId6" Type="http://schemas.openxmlformats.org/officeDocument/2006/relationships/image" Target="../media/image93.svg"/><Relationship Id="rId11" Type="http://schemas.openxmlformats.org/officeDocument/2006/relationships/image" Target="../media/image98.svg"/><Relationship Id="rId5" Type="http://schemas.openxmlformats.org/officeDocument/2006/relationships/image" Target="../media/image92.png"/><Relationship Id="rId15" Type="http://schemas.openxmlformats.org/officeDocument/2006/relationships/image" Target="../media/image102.svg"/><Relationship Id="rId10" Type="http://schemas.openxmlformats.org/officeDocument/2006/relationships/image" Target="../media/image97.png"/><Relationship Id="rId4" Type="http://schemas.openxmlformats.org/officeDocument/2006/relationships/image" Target="../media/image91.svg"/><Relationship Id="rId9" Type="http://schemas.openxmlformats.org/officeDocument/2006/relationships/image" Target="../media/image96.svg"/><Relationship Id="rId14" Type="http://schemas.openxmlformats.org/officeDocument/2006/relationships/image" Target="../media/image101.png"/></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3" Type="http://schemas.openxmlformats.org/officeDocument/2006/relationships/image" Target="../media/image4.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notesSlide" Target="../notesSlides/notesSlide1.xml"/><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9.xml"/><Relationship Id="rId6" Type="http://schemas.openxmlformats.org/officeDocument/2006/relationships/image" Target="../media/image6.png"/><Relationship Id="rId11" Type="http://schemas.openxmlformats.org/officeDocument/2006/relationships/image" Target="../media/image11.png"/><Relationship Id="rId24" Type="http://schemas.microsoft.com/office/2007/relationships/hdphoto" Target="../media/hdphoto2.wdp"/><Relationship Id="rId5" Type="http://schemas.microsoft.com/office/2007/relationships/hdphoto" Target="../media/hdphoto1.wdp"/><Relationship Id="rId15" Type="http://schemas.openxmlformats.org/officeDocument/2006/relationships/image" Target="../media/image15.png"/><Relationship Id="rId23" Type="http://schemas.openxmlformats.org/officeDocument/2006/relationships/image" Target="../media/image23.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5.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5DB1"/>
        </a:solid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3153846"/>
            <a:ext cx="7772400" cy="1470025"/>
          </a:xfrm>
        </p:spPr>
        <p:txBody>
          <a:bodyPr>
            <a:normAutofit/>
          </a:bodyPr>
          <a:lstStyle/>
          <a:p>
            <a:r>
              <a:rPr lang="is-IS" sz="3300" dirty="0">
                <a:solidFill>
                  <a:schemeClr val="bg1"/>
                </a:solidFill>
                <a:latin typeface="Helvetica Neue Medium"/>
                <a:cs typeface="Helvetica Neue Medium"/>
              </a:rPr>
              <a:t>MANEJO DE FLUJO DE CLIENTES</a:t>
            </a:r>
            <a:br>
              <a:rPr lang="is-IS" sz="3300" dirty="0">
                <a:solidFill>
                  <a:schemeClr val="bg1"/>
                </a:solidFill>
                <a:latin typeface="Helvetica Neue Medium"/>
                <a:cs typeface="Helvetica Neue Medium"/>
              </a:rPr>
            </a:br>
            <a:endParaRPr lang="es-ES" sz="3300" dirty="0">
              <a:solidFill>
                <a:schemeClr val="bg1"/>
              </a:solidFill>
              <a:latin typeface="Helvetica Neue Medium"/>
              <a:cs typeface="Helvetica Neue Medium"/>
            </a:endParaRPr>
          </a:p>
        </p:txBody>
      </p:sp>
      <p:sp>
        <p:nvSpPr>
          <p:cNvPr id="3" name="Subtítulo 2"/>
          <p:cNvSpPr>
            <a:spLocks noGrp="1"/>
          </p:cNvSpPr>
          <p:nvPr>
            <p:ph type="subTitle" idx="1"/>
          </p:nvPr>
        </p:nvSpPr>
        <p:spPr>
          <a:xfrm>
            <a:off x="1371600" y="4237616"/>
            <a:ext cx="6400800" cy="1752600"/>
          </a:xfrm>
        </p:spPr>
        <p:txBody>
          <a:bodyPr>
            <a:normAutofit fontScale="92500" lnSpcReduction="10000"/>
          </a:bodyPr>
          <a:lstStyle/>
          <a:p>
            <a:r>
              <a:rPr lang="is-IS" sz="2200" dirty="0">
                <a:solidFill>
                  <a:schemeClr val="bg1"/>
                </a:solidFill>
                <a:latin typeface="Helvetica Neue Thin"/>
                <a:cs typeface="Helvetica Neue Thin"/>
              </a:rPr>
              <a:t>ENTORNO DE SOLUCION PARA LOS SECTORES FINANCIERO – RETAIL – GOBIERNO INDUSTRIA – COMERCIO – SALUD.</a:t>
            </a:r>
          </a:p>
          <a:p>
            <a:endParaRPr lang="is-IS" sz="2200" dirty="0">
              <a:solidFill>
                <a:schemeClr val="bg1"/>
              </a:solidFill>
              <a:latin typeface="Helvetica Neue Thin"/>
              <a:cs typeface="Helvetica Neue Thin"/>
            </a:endParaRPr>
          </a:p>
          <a:p>
            <a:r>
              <a:rPr lang="is-IS" sz="1600" dirty="0">
                <a:solidFill>
                  <a:schemeClr val="bg1"/>
                </a:solidFill>
                <a:latin typeface="Helvetica Neue Thin"/>
                <a:cs typeface="Helvetica Neue Thin"/>
              </a:rPr>
              <a:t>Angelo Lupo </a:t>
            </a:r>
          </a:p>
          <a:p>
            <a:r>
              <a:rPr lang="is-IS" sz="1600" dirty="0">
                <a:solidFill>
                  <a:schemeClr val="bg1"/>
                </a:solidFill>
                <a:latin typeface="Helvetica Neue Thin"/>
                <a:cs typeface="Helvetica Neue Thin"/>
              </a:rPr>
              <a:t>2022</a:t>
            </a:r>
            <a:endParaRPr lang="es-ES" sz="1600" dirty="0">
              <a:latin typeface="Helvetica Neue Thin"/>
              <a:cs typeface="Helvetica Neue Thin"/>
            </a:endParaRPr>
          </a:p>
        </p:txBody>
      </p:sp>
      <p:pic>
        <p:nvPicPr>
          <p:cNvPr id="5" name="Imagen 4" descr="logo qlogik.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3000" y="2254686"/>
            <a:ext cx="4294632" cy="899160"/>
          </a:xfrm>
          <a:prstGeom prst="rect">
            <a:avLst/>
          </a:prstGeom>
        </p:spPr>
      </p:pic>
    </p:spTree>
    <p:extLst>
      <p:ext uri="{BB962C8B-B14F-4D97-AF65-F5344CB8AC3E}">
        <p14:creationId xmlns:p14="http://schemas.microsoft.com/office/powerpoint/2010/main" val="28808583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4"/>
          <p:cNvSpPr txBox="1">
            <a:spLocks/>
          </p:cNvSpPr>
          <p:nvPr/>
        </p:nvSpPr>
        <p:spPr>
          <a:xfrm>
            <a:off x="432000" y="2372883"/>
            <a:ext cx="2736000" cy="2784309"/>
          </a:xfrm>
          <a:prstGeom prst="rect">
            <a:avLst/>
          </a:prstGeom>
        </p:spPr>
        <p:txBody>
          <a:bodyPr>
            <a:normAutofit/>
          </a:bodyPr>
          <a:lstStyle/>
          <a:p>
            <a:pPr marL="342900" indent="-342900">
              <a:lnSpc>
                <a:spcPct val="70000"/>
              </a:lnSpc>
              <a:spcBef>
                <a:spcPts val="400"/>
              </a:spcBef>
              <a:spcAft>
                <a:spcPts val="400"/>
              </a:spcAft>
              <a:buClr>
                <a:schemeClr val="tx2"/>
              </a:buClr>
              <a:buFont typeface="Wingdings" pitchFamily="2" charset="2"/>
              <a:buChar char="ü"/>
              <a:defRPr/>
            </a:pPr>
            <a:r>
              <a:rPr lang="es-ES" sz="1200" dirty="0">
                <a:ea typeface="MS PGothic" pitchFamily="34" charset="-128"/>
              </a:rPr>
              <a:t>Puntos de atención al cliente en </a:t>
            </a:r>
            <a:r>
              <a:rPr lang="es-ES" sz="1200" dirty="0" err="1">
                <a:ea typeface="MS PGothic" pitchFamily="34" charset="-128"/>
              </a:rPr>
              <a:t>Kioskos</a:t>
            </a:r>
            <a:r>
              <a:rPr lang="es-ES" sz="1200" dirty="0">
                <a:ea typeface="MS PGothic" pitchFamily="34" charset="-128"/>
              </a:rPr>
              <a:t> para </a:t>
            </a:r>
            <a:r>
              <a:rPr lang="es-ES" sz="1200" dirty="0" err="1">
                <a:ea typeface="MS PGothic" pitchFamily="34" charset="-128"/>
              </a:rPr>
              <a:t>autoservico</a:t>
            </a:r>
            <a:r>
              <a:rPr lang="es-ES" sz="1200" dirty="0">
                <a:ea typeface="MS PGothic" pitchFamily="34" charset="-128"/>
              </a:rPr>
              <a:t> o mediante el </a:t>
            </a:r>
            <a:r>
              <a:rPr lang="es-ES" sz="1200" b="1" dirty="0">
                <a:ea typeface="MS PGothic" pitchFamily="34" charset="-128"/>
              </a:rPr>
              <a:t>reconocimiento facial</a:t>
            </a:r>
          </a:p>
          <a:p>
            <a:pPr marL="342900" indent="-342900">
              <a:lnSpc>
                <a:spcPct val="70000"/>
              </a:lnSpc>
              <a:spcBef>
                <a:spcPts val="400"/>
              </a:spcBef>
              <a:spcAft>
                <a:spcPts val="400"/>
              </a:spcAft>
              <a:buClr>
                <a:schemeClr val="tx2"/>
              </a:buClr>
              <a:buFont typeface="Wingdings" pitchFamily="2" charset="2"/>
              <a:buChar char="ü"/>
              <a:defRPr/>
            </a:pPr>
            <a:r>
              <a:rPr lang="es-ES" sz="1200" dirty="0">
                <a:ea typeface="MS PGothic" pitchFamily="34" charset="-128"/>
              </a:rPr>
              <a:t>Soluciones y atención en recepción.</a:t>
            </a:r>
          </a:p>
          <a:p>
            <a:pPr marL="342900" indent="-342900">
              <a:lnSpc>
                <a:spcPct val="70000"/>
              </a:lnSpc>
              <a:spcBef>
                <a:spcPts val="400"/>
              </a:spcBef>
              <a:spcAft>
                <a:spcPts val="400"/>
              </a:spcAft>
              <a:buClr>
                <a:schemeClr val="tx2"/>
              </a:buClr>
              <a:buFont typeface="Wingdings" pitchFamily="2" charset="2"/>
              <a:buChar char="ü"/>
              <a:defRPr/>
            </a:pPr>
            <a:r>
              <a:rPr lang="es-ES" sz="1200" dirty="0">
                <a:ea typeface="MS PGothic" pitchFamily="34" charset="-128"/>
              </a:rPr>
              <a:t>Módulos por sección o áreas</a:t>
            </a:r>
          </a:p>
          <a:p>
            <a:pPr marL="342900" indent="-342900">
              <a:lnSpc>
                <a:spcPct val="70000"/>
              </a:lnSpc>
              <a:spcBef>
                <a:spcPts val="400"/>
              </a:spcBef>
              <a:spcAft>
                <a:spcPts val="400"/>
              </a:spcAft>
              <a:buClr>
                <a:schemeClr val="tx2"/>
              </a:buClr>
              <a:buFont typeface="Wingdings" pitchFamily="2" charset="2"/>
              <a:buChar char="ü"/>
              <a:defRPr/>
            </a:pPr>
            <a:r>
              <a:rPr lang="es-ES" sz="1200" dirty="0">
                <a:ea typeface="MS PGothic" pitchFamily="34" charset="-128"/>
              </a:rPr>
              <a:t>Impresoras de tickets,</a:t>
            </a:r>
            <a:r>
              <a:rPr lang="es-ES" sz="1200" b="1" dirty="0">
                <a:ea typeface="MS PGothic" pitchFamily="34" charset="-128"/>
              </a:rPr>
              <a:t> SMS / </a:t>
            </a:r>
            <a:r>
              <a:rPr lang="es-ES" sz="1200" b="1" dirty="0" err="1">
                <a:ea typeface="MS PGothic" pitchFamily="34" charset="-128"/>
              </a:rPr>
              <a:t>Whatsapp</a:t>
            </a:r>
            <a:r>
              <a:rPr lang="es-ES" sz="1200" dirty="0">
                <a:ea typeface="MS PGothic" pitchFamily="34" charset="-128"/>
              </a:rPr>
              <a:t>, mini impresora y más.</a:t>
            </a:r>
          </a:p>
          <a:p>
            <a:pPr marL="342900" indent="-342900">
              <a:lnSpc>
                <a:spcPct val="70000"/>
              </a:lnSpc>
              <a:spcBef>
                <a:spcPts val="400"/>
              </a:spcBef>
              <a:spcAft>
                <a:spcPts val="400"/>
              </a:spcAft>
              <a:buClr>
                <a:schemeClr val="tx2"/>
              </a:buClr>
              <a:buFont typeface="Wingdings" pitchFamily="2" charset="2"/>
              <a:buChar char="ü"/>
              <a:defRPr/>
            </a:pPr>
            <a:r>
              <a:rPr lang="es-ES" sz="1200" dirty="0">
                <a:ea typeface="MS PGothic" pitchFamily="34" charset="-128"/>
              </a:rPr>
              <a:t>Publicidad - en señalización y tickets</a:t>
            </a:r>
            <a:endParaRPr lang="en-GB" sz="1200" dirty="0">
              <a:ea typeface="MS PGothic" pitchFamily="34" charset="-128"/>
            </a:endParaRPr>
          </a:p>
        </p:txBody>
      </p:sp>
      <p:sp>
        <p:nvSpPr>
          <p:cNvPr id="3" name="Title 3"/>
          <p:cNvSpPr txBox="1">
            <a:spLocks/>
          </p:cNvSpPr>
          <p:nvPr/>
        </p:nvSpPr>
        <p:spPr>
          <a:xfrm>
            <a:off x="470949" y="161636"/>
            <a:ext cx="8287200" cy="1347151"/>
          </a:xfrm>
          <a:prstGeom prst="rect">
            <a:avLst/>
          </a:prstGeom>
        </p:spPr>
        <p:txBody>
          <a:bodyPr>
            <a:noAutofit/>
          </a:bodyPr>
          <a:lstStyle/>
          <a:p>
            <a:pPr lvl="0" algn="ctr">
              <a:spcBef>
                <a:spcPct val="0"/>
              </a:spcBef>
              <a:defRPr/>
            </a:pPr>
            <a:r>
              <a:rPr lang="es-ES" sz="2400" dirty="0">
                <a:latin typeface="Arial" pitchFamily="34" charset="0"/>
                <a:ea typeface="+mj-ea"/>
                <a:cs typeface="Arial" pitchFamily="34" charset="0"/>
              </a:rPr>
              <a:t>2a. Llegada - Recepción o Autoservicio. El cliente selecciona el servicio adecuado para sus necesidades, puede identificarse y utilizar el Servicio VIP.</a:t>
            </a:r>
            <a:endParaRPr kumimoji="0" lang="en-GB" b="0"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sp>
        <p:nvSpPr>
          <p:cNvPr id="4" name="Content Placeholder 5"/>
          <p:cNvSpPr txBox="1">
            <a:spLocks/>
          </p:cNvSpPr>
          <p:nvPr/>
        </p:nvSpPr>
        <p:spPr>
          <a:xfrm>
            <a:off x="3207253" y="2372883"/>
            <a:ext cx="2736000" cy="3456384"/>
          </a:xfrm>
          <a:prstGeom prst="rect">
            <a:avLst/>
          </a:prstGeom>
        </p:spPr>
        <p:txBody>
          <a:bodyPr>
            <a:noAutofit/>
          </a:bodyPr>
          <a:lstStyle/>
          <a:p>
            <a:pPr marL="342900" indent="-342900">
              <a:lnSpc>
                <a:spcPct val="90000"/>
              </a:lnSpc>
              <a:spcBef>
                <a:spcPts val="400"/>
              </a:spcBef>
              <a:spcAft>
                <a:spcPts val="400"/>
              </a:spcAft>
              <a:buClr>
                <a:schemeClr val="tx2"/>
              </a:buClr>
              <a:buFont typeface="Wingdings" pitchFamily="2" charset="2"/>
              <a:buChar char="ü"/>
              <a:defRPr/>
            </a:pPr>
            <a:r>
              <a:rPr lang="es-ES" sz="1200" dirty="0">
                <a:ea typeface="MS PGothic" pitchFamily="34" charset="-128"/>
              </a:rPr>
              <a:t>Los clientes reciben la información necesaria para seleccionar el servicio que requieren</a:t>
            </a:r>
          </a:p>
          <a:p>
            <a:pPr marL="342900" indent="-342900">
              <a:lnSpc>
                <a:spcPct val="90000"/>
              </a:lnSpc>
              <a:spcBef>
                <a:spcPts val="400"/>
              </a:spcBef>
              <a:spcAft>
                <a:spcPts val="400"/>
              </a:spcAft>
              <a:buClr>
                <a:schemeClr val="tx2"/>
              </a:buClr>
              <a:buFont typeface="Wingdings" pitchFamily="2" charset="2"/>
              <a:buChar char="ü"/>
              <a:defRPr/>
            </a:pPr>
            <a:r>
              <a:rPr lang="es-ES" sz="1200" dirty="0">
                <a:ea typeface="MS PGothic" pitchFamily="34" charset="-128"/>
              </a:rPr>
              <a:t>Los clientes están preparados para la atención: documentos necesarios, información general, promoción</a:t>
            </a:r>
          </a:p>
          <a:p>
            <a:pPr marL="342900" indent="-342900">
              <a:lnSpc>
                <a:spcPct val="90000"/>
              </a:lnSpc>
              <a:spcBef>
                <a:spcPts val="400"/>
              </a:spcBef>
              <a:spcAft>
                <a:spcPts val="400"/>
              </a:spcAft>
              <a:buClr>
                <a:schemeClr val="tx2"/>
              </a:buClr>
              <a:buFont typeface="Wingdings" pitchFamily="2" charset="2"/>
              <a:buChar char="ü"/>
              <a:defRPr/>
            </a:pPr>
            <a:r>
              <a:rPr lang="es-ES" sz="1200" dirty="0">
                <a:ea typeface="MS PGothic" pitchFamily="34" charset="-128"/>
              </a:rPr>
              <a:t>El cliente conoce las necesidades de sus usuarios</a:t>
            </a:r>
          </a:p>
          <a:p>
            <a:pPr marL="342900" indent="-342900">
              <a:lnSpc>
                <a:spcPct val="90000"/>
              </a:lnSpc>
              <a:spcBef>
                <a:spcPts val="400"/>
              </a:spcBef>
              <a:spcAft>
                <a:spcPts val="400"/>
              </a:spcAft>
              <a:buClr>
                <a:schemeClr val="tx2"/>
              </a:buClr>
              <a:buFont typeface="Wingdings" pitchFamily="2" charset="2"/>
              <a:buChar char="ü"/>
              <a:defRPr/>
            </a:pPr>
            <a:r>
              <a:rPr lang="es-ES" sz="1200" dirty="0">
                <a:ea typeface="MS PGothic" pitchFamily="34" charset="-128"/>
              </a:rPr>
              <a:t>Los clientes tienen privacidad y confidencialidad</a:t>
            </a:r>
          </a:p>
          <a:p>
            <a:pPr marL="342900" indent="-342900">
              <a:lnSpc>
                <a:spcPct val="90000"/>
              </a:lnSpc>
              <a:spcBef>
                <a:spcPts val="400"/>
              </a:spcBef>
              <a:spcAft>
                <a:spcPts val="400"/>
              </a:spcAft>
              <a:buClr>
                <a:schemeClr val="tx2"/>
              </a:buClr>
              <a:buFont typeface="Wingdings" pitchFamily="2" charset="2"/>
              <a:buChar char="ü"/>
              <a:defRPr/>
            </a:pPr>
            <a:r>
              <a:rPr lang="es-ES" sz="1200" dirty="0">
                <a:ea typeface="MS PGothic" pitchFamily="34" charset="-128"/>
              </a:rPr>
              <a:t>Reducción del tiempo de espera promedio</a:t>
            </a:r>
            <a:endParaRPr kumimoji="0" lang="en-GB" sz="1200" b="0" i="0" u="none" strike="noStrike" kern="1200" cap="none" spc="0" normalizeH="0" baseline="0" noProof="0" dirty="0">
              <a:ln>
                <a:noFill/>
              </a:ln>
              <a:solidFill>
                <a:schemeClr val="tx1"/>
              </a:solidFill>
              <a:effectLst/>
              <a:uLnTx/>
              <a:uFillTx/>
              <a:latin typeface="+mn-lt"/>
              <a:ea typeface="MS PGothic" pitchFamily="34" charset="-128"/>
              <a:cs typeface="+mn-cs"/>
            </a:endParaRPr>
          </a:p>
        </p:txBody>
      </p:sp>
      <p:sp>
        <p:nvSpPr>
          <p:cNvPr id="5" name="Content Placeholder 6"/>
          <p:cNvSpPr txBox="1">
            <a:spLocks/>
          </p:cNvSpPr>
          <p:nvPr/>
        </p:nvSpPr>
        <p:spPr>
          <a:xfrm>
            <a:off x="5982617" y="2372883"/>
            <a:ext cx="2736000" cy="2784309"/>
          </a:xfrm>
          <a:prstGeom prst="rect">
            <a:avLst/>
          </a:prstGeom>
        </p:spPr>
        <p:txBody>
          <a:bodyPr>
            <a:normAutofit/>
          </a:bodyPr>
          <a:lstStyle/>
          <a:p>
            <a:pPr marL="342900" marR="0" lvl="0" indent="-342900" fontAlgn="auto">
              <a:lnSpc>
                <a:spcPct val="90000"/>
              </a:lnSpc>
              <a:spcBef>
                <a:spcPts val="400"/>
              </a:spcBef>
              <a:spcAft>
                <a:spcPts val="400"/>
              </a:spcAft>
              <a:buClr>
                <a:schemeClr val="tx2"/>
              </a:buClr>
              <a:buSzTx/>
              <a:buFont typeface="Wingdings" pitchFamily="2" charset="2"/>
              <a:buChar char="ü"/>
              <a:tabLst/>
              <a:defRPr/>
            </a:pPr>
            <a:r>
              <a:rPr lang="es-ES" sz="1200" dirty="0">
                <a:ea typeface="MS PGothic" pitchFamily="34" charset="-128"/>
              </a:rPr>
              <a:t>¿Cómo identifica la solicitud de servicio de un cliente?</a:t>
            </a:r>
          </a:p>
          <a:p>
            <a:pPr marL="342900" marR="0" lvl="0" indent="-342900" fontAlgn="auto">
              <a:lnSpc>
                <a:spcPct val="90000"/>
              </a:lnSpc>
              <a:spcBef>
                <a:spcPts val="400"/>
              </a:spcBef>
              <a:spcAft>
                <a:spcPts val="400"/>
              </a:spcAft>
              <a:buClr>
                <a:schemeClr val="tx2"/>
              </a:buClr>
              <a:buSzTx/>
              <a:buFont typeface="Wingdings" pitchFamily="2" charset="2"/>
              <a:buChar char="ü"/>
              <a:tabLst/>
              <a:defRPr/>
            </a:pPr>
            <a:r>
              <a:rPr lang="es-ES" sz="1200" dirty="0">
                <a:ea typeface="MS PGothic" pitchFamily="34" charset="-128"/>
              </a:rPr>
              <a:t>¿Cómo identifica a un cliente específico a la llegada, por ejemplo, un cliente VIP?</a:t>
            </a:r>
          </a:p>
          <a:p>
            <a:pPr marL="342900" marR="0" lvl="0" indent="-342900" fontAlgn="auto">
              <a:lnSpc>
                <a:spcPct val="90000"/>
              </a:lnSpc>
              <a:spcBef>
                <a:spcPts val="400"/>
              </a:spcBef>
              <a:spcAft>
                <a:spcPts val="400"/>
              </a:spcAft>
              <a:buClr>
                <a:schemeClr val="tx2"/>
              </a:buClr>
              <a:buSzTx/>
              <a:buFont typeface="Wingdings" pitchFamily="2" charset="2"/>
              <a:buChar char="ü"/>
              <a:tabLst/>
              <a:defRPr/>
            </a:pPr>
            <a:r>
              <a:rPr lang="es-ES" sz="1200" dirty="0">
                <a:ea typeface="MS PGothic" pitchFamily="34" charset="-128"/>
              </a:rPr>
              <a:t>¿Cómo sabe cuándo comienza el proceso de atención del cliente?</a:t>
            </a:r>
          </a:p>
          <a:p>
            <a:pPr marL="342900" marR="0" lvl="0" indent="-342900" fontAlgn="auto">
              <a:lnSpc>
                <a:spcPct val="90000"/>
              </a:lnSpc>
              <a:spcBef>
                <a:spcPts val="400"/>
              </a:spcBef>
              <a:spcAft>
                <a:spcPts val="400"/>
              </a:spcAft>
              <a:buClr>
                <a:schemeClr val="tx2"/>
              </a:buClr>
              <a:buSzTx/>
              <a:buFont typeface="Wingdings" pitchFamily="2" charset="2"/>
              <a:buChar char="ü"/>
              <a:tabLst/>
              <a:defRPr/>
            </a:pPr>
            <a:r>
              <a:rPr lang="es-ES" sz="1200" dirty="0">
                <a:ea typeface="MS PGothic" pitchFamily="34" charset="-128"/>
              </a:rPr>
              <a:t>¿Cuándo comienza a obtener datos (información de administración o MI?</a:t>
            </a:r>
            <a:endParaRPr kumimoji="0" lang="en-GB" sz="1200" b="0" i="0" u="none" strike="noStrike" kern="1200" cap="none" spc="0" normalizeH="0" baseline="0" noProof="0" dirty="0">
              <a:ln>
                <a:noFill/>
              </a:ln>
              <a:solidFill>
                <a:schemeClr val="tx1"/>
              </a:solidFill>
              <a:effectLst/>
              <a:uLnTx/>
              <a:uFillTx/>
              <a:latin typeface="+mn-lt"/>
              <a:ea typeface="MS PGothic" pitchFamily="34" charset="-128"/>
              <a:cs typeface="+mn-cs"/>
            </a:endParaRPr>
          </a:p>
        </p:txBody>
      </p:sp>
      <p:sp>
        <p:nvSpPr>
          <p:cNvPr id="9" name="Text Placeholder 7"/>
          <p:cNvSpPr txBox="1">
            <a:spLocks/>
          </p:cNvSpPr>
          <p:nvPr/>
        </p:nvSpPr>
        <p:spPr>
          <a:xfrm>
            <a:off x="417921" y="1604797"/>
            <a:ext cx="3215927" cy="960107"/>
          </a:xfrm>
          <a:prstGeom prst="rect">
            <a:avLst/>
          </a:prstGeom>
        </p:spPr>
        <p:txBody>
          <a:bodyPr/>
          <a:lstStyle/>
          <a:p>
            <a:pPr marL="342900" lvl="0" indent="-342900">
              <a:spcBef>
                <a:spcPct val="20000"/>
              </a:spcBef>
              <a:buClr>
                <a:schemeClr val="tx2"/>
              </a:buClr>
              <a:defRPr/>
            </a:pPr>
            <a:r>
              <a:rPr lang="sv-SE" sz="2800" b="1" dirty="0">
                <a:ea typeface="MS PGothic" pitchFamily="34" charset="-128"/>
              </a:rPr>
              <a:t>CFS solucion</a:t>
            </a:r>
            <a:endParaRPr kumimoji="0" lang="sv-SE" sz="2800" b="1" i="0" u="none" strike="noStrike" kern="1200" cap="none" spc="0" normalizeH="0" baseline="0" noProof="0" dirty="0">
              <a:ln>
                <a:noFill/>
              </a:ln>
              <a:solidFill>
                <a:srgbClr val="FFFFFF"/>
              </a:solidFill>
              <a:effectLst/>
              <a:uLnTx/>
              <a:uFillTx/>
              <a:latin typeface="Calibri" pitchFamily="34" charset="0"/>
              <a:ea typeface="MS PGothic" pitchFamily="34" charset="-128"/>
              <a:cs typeface="+mn-cs"/>
            </a:endParaRPr>
          </a:p>
        </p:txBody>
      </p:sp>
      <p:sp>
        <p:nvSpPr>
          <p:cNvPr id="10" name="Text Placeholder 8"/>
          <p:cNvSpPr txBox="1">
            <a:spLocks/>
          </p:cNvSpPr>
          <p:nvPr/>
        </p:nvSpPr>
        <p:spPr>
          <a:xfrm>
            <a:off x="3525436" y="1604797"/>
            <a:ext cx="2736000" cy="960107"/>
          </a:xfrm>
          <a:prstGeom prst="rect">
            <a:avLst/>
          </a:prstGeom>
        </p:spPr>
        <p:txBody>
          <a:bodyPr/>
          <a:lstStyle/>
          <a:p>
            <a:pPr marL="342900" marR="0" lvl="0" indent="-342900" defTabSz="457200" rtl="0" eaLnBrk="1" fontAlgn="auto" latinLnBrk="0" hangingPunct="1">
              <a:lnSpc>
                <a:spcPct val="100000"/>
              </a:lnSpc>
              <a:spcBef>
                <a:spcPct val="20000"/>
              </a:spcBef>
              <a:spcAft>
                <a:spcPts val="0"/>
              </a:spcAft>
              <a:buClr>
                <a:schemeClr val="tx2"/>
              </a:buClr>
              <a:buSzTx/>
              <a:tabLst/>
              <a:defRPr/>
            </a:pPr>
            <a:r>
              <a:rPr kumimoji="0" lang="sv-SE" sz="2800" b="1" i="0" u="none" strike="noStrike" kern="1200" cap="none" spc="0" normalizeH="0" baseline="0" noProof="0" dirty="0">
                <a:ln>
                  <a:noFill/>
                </a:ln>
                <a:solidFill>
                  <a:schemeClr val="tx1"/>
                </a:solidFill>
                <a:effectLst/>
                <a:uLnTx/>
                <a:uFillTx/>
                <a:latin typeface="+mn-lt"/>
                <a:ea typeface="MS PGothic" pitchFamily="34" charset="-128"/>
                <a:cs typeface="+mn-cs"/>
              </a:rPr>
              <a:t>Beneficios</a:t>
            </a:r>
            <a:endParaRPr kumimoji="0" lang="en-GB"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11" name="Text Placeholder 9"/>
          <p:cNvSpPr txBox="1">
            <a:spLocks/>
          </p:cNvSpPr>
          <p:nvPr/>
        </p:nvSpPr>
        <p:spPr>
          <a:xfrm>
            <a:off x="6300496" y="1604797"/>
            <a:ext cx="2736000" cy="960107"/>
          </a:xfrm>
          <a:prstGeom prst="rect">
            <a:avLst/>
          </a:prstGeom>
        </p:spPr>
        <p:txBody>
          <a:bodyPr/>
          <a:lstStyle/>
          <a:p>
            <a:pPr marL="342900" marR="0" lvl="0" indent="-342900" defTabSz="457200" rtl="0" eaLnBrk="1" fontAlgn="auto" latinLnBrk="0" hangingPunct="1">
              <a:lnSpc>
                <a:spcPct val="100000"/>
              </a:lnSpc>
              <a:spcBef>
                <a:spcPct val="20000"/>
              </a:spcBef>
              <a:spcAft>
                <a:spcPts val="0"/>
              </a:spcAft>
              <a:buClr>
                <a:schemeClr val="tx2"/>
              </a:buClr>
              <a:buSzTx/>
              <a:tabLst/>
              <a:defRPr/>
            </a:pPr>
            <a:r>
              <a:rPr kumimoji="0" lang="sv-SE" sz="2800" b="1" i="0" u="none" strike="noStrike" kern="1200" cap="none" spc="0" normalizeH="0" baseline="0" noProof="0" dirty="0">
                <a:ln>
                  <a:noFill/>
                </a:ln>
                <a:solidFill>
                  <a:schemeClr val="tx1"/>
                </a:solidFill>
                <a:effectLst/>
                <a:uLnTx/>
                <a:uFillTx/>
                <a:latin typeface="+mn-lt"/>
                <a:ea typeface="MS PGothic" pitchFamily="34" charset="-128"/>
                <a:cs typeface="+mn-cs"/>
              </a:rPr>
              <a:t>Preguntas</a:t>
            </a:r>
            <a:endParaRPr kumimoji="0" lang="en-GB" sz="2800" b="0" i="0" u="none" strike="noStrike" kern="1200" cap="none" spc="0" normalizeH="0" baseline="0" noProof="0" dirty="0">
              <a:ln>
                <a:noFill/>
              </a:ln>
              <a:solidFill>
                <a:schemeClr val="tx1"/>
              </a:solidFill>
              <a:effectLst/>
              <a:uLnTx/>
              <a:uFillTx/>
              <a:latin typeface="+mn-lt"/>
              <a:ea typeface="+mn-ea"/>
              <a:cs typeface="+mn-cs"/>
            </a:endParaRPr>
          </a:p>
        </p:txBody>
      </p:sp>
      <p:pic>
        <p:nvPicPr>
          <p:cNvPr id="12" name="Picture 11"/>
          <p:cNvPicPr>
            <a:picLocks noChangeAspect="1" noChangeArrowheads="1"/>
          </p:cNvPicPr>
          <p:nvPr/>
        </p:nvPicPr>
        <p:blipFill>
          <a:blip r:embed="rId2" cstate="print"/>
          <a:srcRect/>
          <a:stretch>
            <a:fillRect/>
          </a:stretch>
        </p:blipFill>
        <p:spPr bwMode="auto">
          <a:xfrm>
            <a:off x="417921" y="5306563"/>
            <a:ext cx="2532063" cy="1354137"/>
          </a:xfrm>
          <a:prstGeom prst="rect">
            <a:avLst/>
          </a:prstGeom>
          <a:ln w="3175">
            <a:solidFill>
              <a:srgbClr val="1671B9"/>
            </a:solidFill>
          </a:ln>
          <a:effectLst>
            <a:softEdge rad="112500"/>
          </a:effectLst>
        </p:spPr>
      </p:pic>
      <p:grpSp>
        <p:nvGrpSpPr>
          <p:cNvPr id="13" name="Group 12"/>
          <p:cNvGrpSpPr>
            <a:grpSpLocks/>
          </p:cNvGrpSpPr>
          <p:nvPr/>
        </p:nvGrpSpPr>
        <p:grpSpPr bwMode="auto">
          <a:xfrm>
            <a:off x="3525435" y="4965583"/>
            <a:ext cx="1452975" cy="1695117"/>
            <a:chOff x="433" y="1824"/>
            <a:chExt cx="1855" cy="2178"/>
          </a:xfrm>
        </p:grpSpPr>
        <p:pic>
          <p:nvPicPr>
            <p:cNvPr id="14" name="Picture 13"/>
            <p:cNvPicPr>
              <a:picLocks noChangeAspect="1" noChangeArrowheads="1"/>
            </p:cNvPicPr>
            <p:nvPr/>
          </p:nvPicPr>
          <p:blipFill>
            <a:blip r:embed="rId3" cstate="print"/>
            <a:srcRect/>
            <a:stretch>
              <a:fillRect/>
            </a:stretch>
          </p:blipFill>
          <p:spPr bwMode="auto">
            <a:xfrm>
              <a:off x="433" y="1824"/>
              <a:ext cx="911" cy="2145"/>
            </a:xfrm>
            <a:prstGeom prst="rect">
              <a:avLst/>
            </a:prstGeom>
            <a:noFill/>
            <a:ln w="9525">
              <a:noFill/>
              <a:miter lim="800000"/>
              <a:headEnd/>
              <a:tailEnd/>
            </a:ln>
          </p:spPr>
        </p:pic>
        <p:pic>
          <p:nvPicPr>
            <p:cNvPr id="15" name="Picture 14"/>
            <p:cNvPicPr>
              <a:picLocks noChangeAspect="1" noChangeArrowheads="1"/>
            </p:cNvPicPr>
            <p:nvPr/>
          </p:nvPicPr>
          <p:blipFill>
            <a:blip r:embed="rId4" cstate="print"/>
            <a:srcRect/>
            <a:stretch>
              <a:fillRect/>
            </a:stretch>
          </p:blipFill>
          <p:spPr bwMode="auto">
            <a:xfrm>
              <a:off x="1440" y="1824"/>
              <a:ext cx="848" cy="2178"/>
            </a:xfrm>
            <a:prstGeom prst="rect">
              <a:avLst/>
            </a:prstGeom>
            <a:noFill/>
            <a:ln w="9525">
              <a:noFill/>
              <a:miter lim="800000"/>
              <a:headEnd/>
              <a:tailEnd/>
            </a:ln>
          </p:spPr>
        </p:pic>
      </p:grpSp>
      <p:pic>
        <p:nvPicPr>
          <p:cNvPr id="16" name="Picture 15">
            <a:extLst>
              <a:ext uri="{FF2B5EF4-FFF2-40B4-BE49-F238E27FC236}">
                <a16:creationId xmlns:a16="http://schemas.microsoft.com/office/drawing/2014/main" id="{99A79366-D05A-4C45-BFD9-9BA74BFF8F89}"/>
              </a:ext>
            </a:extLst>
          </p:cNvPr>
          <p:cNvPicPr>
            <a:picLocks noChangeAspect="1"/>
          </p:cNvPicPr>
          <p:nvPr/>
        </p:nvPicPr>
        <p:blipFill>
          <a:blip r:embed="rId5"/>
          <a:stretch>
            <a:fillRect/>
          </a:stretch>
        </p:blipFill>
        <p:spPr>
          <a:xfrm>
            <a:off x="7574664" y="4410608"/>
            <a:ext cx="1038295" cy="1695117"/>
          </a:xfrm>
          <a:prstGeom prst="rect">
            <a:avLst/>
          </a:prstGeom>
        </p:spPr>
      </p:pic>
      <p:pic>
        <p:nvPicPr>
          <p:cNvPr id="17" name="Imagen 8">
            <a:extLst>
              <a:ext uri="{FF2B5EF4-FFF2-40B4-BE49-F238E27FC236}">
                <a16:creationId xmlns:a16="http://schemas.microsoft.com/office/drawing/2014/main" id="{146A94E5-D9E6-3E4F-B78E-068B3AE7F1EF}"/>
              </a:ext>
            </a:extLst>
          </p:cNvPr>
          <p:cNvPicPr>
            <a:picLocks noChangeAspect="1"/>
          </p:cNvPicPr>
          <p:nvPr/>
        </p:nvPicPr>
        <p:blipFill>
          <a:blip r:embed="rId6"/>
          <a:stretch>
            <a:fillRect/>
          </a:stretch>
        </p:blipFill>
        <p:spPr>
          <a:xfrm>
            <a:off x="6346028" y="4663503"/>
            <a:ext cx="637494" cy="809789"/>
          </a:xfrm>
          <a:prstGeom prst="rect">
            <a:avLst/>
          </a:prstGeom>
        </p:spPr>
      </p:pic>
      <p:pic>
        <p:nvPicPr>
          <p:cNvPr id="18" name="Picture 17">
            <a:extLst>
              <a:ext uri="{FF2B5EF4-FFF2-40B4-BE49-F238E27FC236}">
                <a16:creationId xmlns:a16="http://schemas.microsoft.com/office/drawing/2014/main" id="{80B88E0E-BAB0-EF4B-9461-2DD2DEEC3A1B}"/>
              </a:ext>
            </a:extLst>
          </p:cNvPr>
          <p:cNvPicPr>
            <a:picLocks noChangeAspect="1"/>
          </p:cNvPicPr>
          <p:nvPr/>
        </p:nvPicPr>
        <p:blipFill>
          <a:blip r:embed="rId7"/>
          <a:stretch>
            <a:fillRect/>
          </a:stretch>
        </p:blipFill>
        <p:spPr>
          <a:xfrm>
            <a:off x="5526740" y="5562488"/>
            <a:ext cx="825367" cy="849659"/>
          </a:xfrm>
          <a:prstGeom prst="rect">
            <a:avLst/>
          </a:prstGeom>
        </p:spPr>
      </p:pic>
      <p:pic>
        <p:nvPicPr>
          <p:cNvPr id="19" name="Picture 18">
            <a:extLst>
              <a:ext uri="{FF2B5EF4-FFF2-40B4-BE49-F238E27FC236}">
                <a16:creationId xmlns:a16="http://schemas.microsoft.com/office/drawing/2014/main" id="{0AD6E2FB-5446-5C46-BBFC-7F6295837F7E}"/>
              </a:ext>
            </a:extLst>
          </p:cNvPr>
          <p:cNvPicPr>
            <a:picLocks noChangeAspect="1"/>
          </p:cNvPicPr>
          <p:nvPr/>
        </p:nvPicPr>
        <p:blipFill>
          <a:blip r:embed="rId8"/>
          <a:stretch>
            <a:fillRect/>
          </a:stretch>
        </p:blipFill>
        <p:spPr>
          <a:xfrm>
            <a:off x="5286807" y="4810170"/>
            <a:ext cx="694043" cy="694043"/>
          </a:xfrm>
          <a:prstGeom prst="rect">
            <a:avLst/>
          </a:prstGeom>
        </p:spPr>
      </p:pic>
    </p:spTree>
    <p:extLst>
      <p:ext uri="{BB962C8B-B14F-4D97-AF65-F5344CB8AC3E}">
        <p14:creationId xmlns:p14="http://schemas.microsoft.com/office/powerpoint/2010/main" val="7088228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78B19683-7A9C-4835-AEE6-C0494EF250B3}"/>
              </a:ext>
            </a:extLst>
          </p:cNvPr>
          <p:cNvSpPr txBox="1">
            <a:spLocks/>
          </p:cNvSpPr>
          <p:nvPr/>
        </p:nvSpPr>
        <p:spPr>
          <a:xfrm>
            <a:off x="470949" y="161636"/>
            <a:ext cx="8287200" cy="1347151"/>
          </a:xfrm>
          <a:prstGeom prst="rect">
            <a:avLst/>
          </a:prstGeom>
        </p:spPr>
        <p:txBody>
          <a:bodyPr>
            <a:noAutofit/>
          </a:bodyPr>
          <a:lstStyle/>
          <a:p>
            <a:pPr algn="ctr"/>
            <a:r>
              <a:rPr lang="es-US" dirty="0"/>
              <a:t>QRECEPTION – Identifique al cliente e imprima tickets virtuales o físicos según la necesidad.</a:t>
            </a:r>
            <a:endParaRPr lang="es-ES" dirty="0"/>
          </a:p>
        </p:txBody>
      </p:sp>
      <p:pic>
        <p:nvPicPr>
          <p:cNvPr id="5" name="Imagen 4">
            <a:extLst>
              <a:ext uri="{FF2B5EF4-FFF2-40B4-BE49-F238E27FC236}">
                <a16:creationId xmlns:a16="http://schemas.microsoft.com/office/drawing/2014/main" id="{F5A4E65E-95F1-4FD9-9F14-D51CA2AF3695}"/>
              </a:ext>
            </a:extLst>
          </p:cNvPr>
          <p:cNvPicPr>
            <a:picLocks noChangeAspect="1"/>
          </p:cNvPicPr>
          <p:nvPr/>
        </p:nvPicPr>
        <p:blipFill>
          <a:blip r:embed="rId2"/>
          <a:stretch>
            <a:fillRect/>
          </a:stretch>
        </p:blipFill>
        <p:spPr>
          <a:xfrm>
            <a:off x="768301" y="880930"/>
            <a:ext cx="7410450" cy="2924175"/>
          </a:xfrm>
          <a:prstGeom prst="rect">
            <a:avLst/>
          </a:prstGeom>
        </p:spPr>
      </p:pic>
      <p:pic>
        <p:nvPicPr>
          <p:cNvPr id="3" name="Imagen 2">
            <a:extLst>
              <a:ext uri="{FF2B5EF4-FFF2-40B4-BE49-F238E27FC236}">
                <a16:creationId xmlns:a16="http://schemas.microsoft.com/office/drawing/2014/main" id="{4222EBB4-5AA3-4452-94B6-D17D3F2E847A}"/>
              </a:ext>
            </a:extLst>
          </p:cNvPr>
          <p:cNvPicPr>
            <a:picLocks noChangeAspect="1"/>
          </p:cNvPicPr>
          <p:nvPr/>
        </p:nvPicPr>
        <p:blipFill>
          <a:blip r:embed="rId3"/>
          <a:stretch>
            <a:fillRect/>
          </a:stretch>
        </p:blipFill>
        <p:spPr>
          <a:xfrm>
            <a:off x="2286000" y="1933443"/>
            <a:ext cx="4572000" cy="374332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9531881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47931" y="288329"/>
            <a:ext cx="1653397" cy="1564822"/>
          </a:xfrm>
          <a:prstGeom prst="rect">
            <a:avLst/>
          </a:prstGeom>
        </p:spPr>
      </p:pic>
      <p:pic>
        <p:nvPicPr>
          <p:cNvPr id="5" name="Picture 4"/>
          <p:cNvPicPr>
            <a:picLocks noChangeAspect="1"/>
          </p:cNvPicPr>
          <p:nvPr/>
        </p:nvPicPr>
        <p:blipFill>
          <a:blip r:embed="rId4"/>
          <a:stretch>
            <a:fillRect/>
          </a:stretch>
        </p:blipFill>
        <p:spPr>
          <a:xfrm>
            <a:off x="339938" y="4965883"/>
            <a:ext cx="1535469" cy="1345720"/>
          </a:xfrm>
          <a:prstGeom prst="rect">
            <a:avLst/>
          </a:prstGeom>
        </p:spPr>
      </p:pic>
      <p:pic>
        <p:nvPicPr>
          <p:cNvPr id="7" name="2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77085" y="380659"/>
            <a:ext cx="1835198" cy="1285930"/>
          </a:xfrm>
          <a:prstGeom prst="rect">
            <a:avLst/>
          </a:prstGeom>
        </p:spPr>
      </p:pic>
      <p:pic>
        <p:nvPicPr>
          <p:cNvPr id="8" name="Picture 7"/>
          <p:cNvPicPr>
            <a:picLocks noChangeAspect="1"/>
          </p:cNvPicPr>
          <p:nvPr/>
        </p:nvPicPr>
        <p:blipFill>
          <a:blip r:embed="rId6"/>
          <a:stretch>
            <a:fillRect/>
          </a:stretch>
        </p:blipFill>
        <p:spPr>
          <a:xfrm>
            <a:off x="465925" y="2491069"/>
            <a:ext cx="1017775" cy="1661617"/>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54039" y="288329"/>
            <a:ext cx="2264248" cy="1698186"/>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54040" y="2123912"/>
            <a:ext cx="2264248" cy="1698186"/>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77085" y="1953591"/>
            <a:ext cx="1812334" cy="1359251"/>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33562" y="4579204"/>
            <a:ext cx="1827275" cy="1370456"/>
          </a:xfrm>
          <a:prstGeom prst="rect">
            <a:avLst/>
          </a:prstGeom>
        </p:spPr>
      </p:pic>
      <p:grpSp>
        <p:nvGrpSpPr>
          <p:cNvPr id="16" name="Group 15"/>
          <p:cNvGrpSpPr/>
          <p:nvPr/>
        </p:nvGrpSpPr>
        <p:grpSpPr>
          <a:xfrm>
            <a:off x="4554038" y="4474469"/>
            <a:ext cx="2264249" cy="1475191"/>
            <a:chOff x="2748930" y="4865298"/>
            <a:chExt cx="2556316" cy="1876723"/>
          </a:xfrm>
        </p:grpSpPr>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48930" y="4865298"/>
              <a:ext cx="2556316" cy="1876723"/>
            </a:xfrm>
            <a:prstGeom prst="rect">
              <a:avLst/>
            </a:prstGeom>
          </p:spPr>
        </p:pic>
        <p:sp>
          <p:nvSpPr>
            <p:cNvPr id="14" name="Rectangle 13"/>
            <p:cNvSpPr/>
            <p:nvPr/>
          </p:nvSpPr>
          <p:spPr>
            <a:xfrm>
              <a:off x="4484176" y="4902631"/>
              <a:ext cx="759417" cy="21697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Imagen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580091" y="4960433"/>
              <a:ext cx="567585" cy="101372"/>
            </a:xfrm>
            <a:prstGeom prst="rect">
              <a:avLst/>
            </a:prstGeom>
          </p:spPr>
        </p:pic>
      </p:grpSp>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493253" y="293632"/>
            <a:ext cx="1122854" cy="1559519"/>
          </a:xfrm>
          <a:prstGeom prst="rect">
            <a:avLst/>
          </a:prstGeom>
        </p:spPr>
      </p:pic>
      <p:pic>
        <p:nvPicPr>
          <p:cNvPr id="18" name="Picture 1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489554" y="1922336"/>
            <a:ext cx="1224243" cy="2192056"/>
          </a:xfrm>
          <a:prstGeom prst="rect">
            <a:avLst/>
          </a:prstGeom>
        </p:spPr>
      </p:pic>
      <p:pic>
        <p:nvPicPr>
          <p:cNvPr id="19" name="Picture 1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452417" y="4338515"/>
            <a:ext cx="1095768" cy="1998164"/>
          </a:xfrm>
          <a:prstGeom prst="rect">
            <a:avLst/>
          </a:prstGeom>
        </p:spPr>
      </p:pic>
      <p:pic>
        <p:nvPicPr>
          <p:cNvPr id="20" name="Picture 1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033562" y="3348692"/>
            <a:ext cx="1855857" cy="1092853"/>
          </a:xfrm>
          <a:prstGeom prst="rect">
            <a:avLst/>
          </a:prstGeom>
        </p:spPr>
      </p:pic>
    </p:spTree>
    <p:extLst>
      <p:ext uri="{BB962C8B-B14F-4D97-AF65-F5344CB8AC3E}">
        <p14:creationId xmlns:p14="http://schemas.microsoft.com/office/powerpoint/2010/main" val="14678131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E8AB17-D300-4DB2-AF72-736DCCC25403}"/>
              </a:ext>
            </a:extLst>
          </p:cNvPr>
          <p:cNvSpPr txBox="1">
            <a:spLocks/>
          </p:cNvSpPr>
          <p:nvPr/>
        </p:nvSpPr>
        <p:spPr>
          <a:xfrm>
            <a:off x="427708" y="127000"/>
            <a:ext cx="8287200" cy="1119909"/>
          </a:xfrm>
          <a:prstGeom prst="rect">
            <a:avLst/>
          </a:prstGeom>
        </p:spPr>
        <p:txBody>
          <a:bodyPr>
            <a:noAutofit/>
          </a:bodyPr>
          <a:lstStyle/>
          <a:p>
            <a:pPr lvl="0" algn="ctr">
              <a:spcBef>
                <a:spcPct val="0"/>
              </a:spcBef>
              <a:defRPr/>
            </a:pPr>
            <a:r>
              <a:rPr lang="es-ES" sz="2400" dirty="0">
                <a:latin typeface="Arial" pitchFamily="34" charset="0"/>
                <a:ea typeface="+mj-ea"/>
                <a:cs typeface="Arial" pitchFamily="34" charset="0"/>
              </a:rPr>
              <a:t>2c. Llegada – Notificaciones:  Reciba un mensaje SMS antes de ser atendido mientras disfruta de un café o hace compras.</a:t>
            </a:r>
            <a:endParaRPr kumimoji="0" lang="en-GB" sz="2400" b="0"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pic>
        <p:nvPicPr>
          <p:cNvPr id="1026" name="Imagen 1" descr="image001">
            <a:extLst>
              <a:ext uri="{FF2B5EF4-FFF2-40B4-BE49-F238E27FC236}">
                <a16:creationId xmlns:a16="http://schemas.microsoft.com/office/drawing/2014/main" id="{CB8A887B-EA58-4D74-A15B-9C1C193628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708" y="1532150"/>
            <a:ext cx="3905141" cy="3327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Imagen 3" descr="image003">
            <a:extLst>
              <a:ext uri="{FF2B5EF4-FFF2-40B4-BE49-F238E27FC236}">
                <a16:creationId xmlns:a16="http://schemas.microsoft.com/office/drawing/2014/main" id="{38C393B7-877B-4768-841F-32498C490C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4937" y="3045972"/>
            <a:ext cx="3934068" cy="3307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Imagen 21">
            <a:extLst>
              <a:ext uri="{FF2B5EF4-FFF2-40B4-BE49-F238E27FC236}">
                <a16:creationId xmlns:a16="http://schemas.microsoft.com/office/drawing/2014/main" id="{49D1F3A8-A7D5-4D25-8C73-2D8016484E62}"/>
              </a:ext>
            </a:extLst>
          </p:cNvPr>
          <p:cNvPicPr>
            <a:picLocks noChangeAspect="1"/>
          </p:cNvPicPr>
          <p:nvPr/>
        </p:nvPicPr>
        <p:blipFill>
          <a:blip r:embed="rId4"/>
          <a:srcRect/>
          <a:stretch/>
        </p:blipFill>
        <p:spPr>
          <a:xfrm>
            <a:off x="4332849" y="1858672"/>
            <a:ext cx="4494601" cy="4494601"/>
          </a:xfrm>
          <a:prstGeom prst="rect">
            <a:avLst/>
          </a:prstGeom>
        </p:spPr>
      </p:pic>
      <p:pic>
        <p:nvPicPr>
          <p:cNvPr id="20" name="Imagen 19">
            <a:extLst>
              <a:ext uri="{FF2B5EF4-FFF2-40B4-BE49-F238E27FC236}">
                <a16:creationId xmlns:a16="http://schemas.microsoft.com/office/drawing/2014/main" id="{32724320-EA55-4A48-B871-4F3202D6EF8A}"/>
              </a:ext>
            </a:extLst>
          </p:cNvPr>
          <p:cNvPicPr>
            <a:picLocks noChangeAspect="1"/>
          </p:cNvPicPr>
          <p:nvPr/>
        </p:nvPicPr>
        <p:blipFill>
          <a:blip r:embed="rId5"/>
          <a:stretch>
            <a:fillRect/>
          </a:stretch>
        </p:blipFill>
        <p:spPr>
          <a:xfrm>
            <a:off x="6087307" y="1701565"/>
            <a:ext cx="873144" cy="873144"/>
          </a:xfrm>
          <a:prstGeom prst="rect">
            <a:avLst/>
          </a:prstGeom>
        </p:spPr>
      </p:pic>
    </p:spTree>
    <p:extLst>
      <p:ext uri="{BB962C8B-B14F-4D97-AF65-F5344CB8AC3E}">
        <p14:creationId xmlns:p14="http://schemas.microsoft.com/office/powerpoint/2010/main" val="1395728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10000" fill="hold" nodeType="withEffect">
                                  <p:stCondLst>
                                    <p:cond delay="0"/>
                                  </p:stCondLst>
                                  <p:childTnLst>
                                    <p:animRot by="120000">
                                      <p:cBhvr>
                                        <p:cTn id="6" dur="50" fill="hold">
                                          <p:stCondLst>
                                            <p:cond delay="0"/>
                                          </p:stCondLst>
                                        </p:cTn>
                                        <p:tgtEl>
                                          <p:spTgt spid="20"/>
                                        </p:tgtEl>
                                        <p:attrNameLst>
                                          <p:attrName>r</p:attrName>
                                        </p:attrNameLst>
                                      </p:cBhvr>
                                    </p:animRot>
                                    <p:animRot by="-240000">
                                      <p:cBhvr>
                                        <p:cTn id="7" dur="100" fill="hold">
                                          <p:stCondLst>
                                            <p:cond delay="100"/>
                                          </p:stCondLst>
                                        </p:cTn>
                                        <p:tgtEl>
                                          <p:spTgt spid="20"/>
                                        </p:tgtEl>
                                        <p:attrNameLst>
                                          <p:attrName>r</p:attrName>
                                        </p:attrNameLst>
                                      </p:cBhvr>
                                    </p:animRot>
                                    <p:animRot by="240000">
                                      <p:cBhvr>
                                        <p:cTn id="8" dur="100" fill="hold">
                                          <p:stCondLst>
                                            <p:cond delay="200"/>
                                          </p:stCondLst>
                                        </p:cTn>
                                        <p:tgtEl>
                                          <p:spTgt spid="20"/>
                                        </p:tgtEl>
                                        <p:attrNameLst>
                                          <p:attrName>r</p:attrName>
                                        </p:attrNameLst>
                                      </p:cBhvr>
                                    </p:animRot>
                                    <p:animRot by="-240000">
                                      <p:cBhvr>
                                        <p:cTn id="9" dur="100" fill="hold">
                                          <p:stCondLst>
                                            <p:cond delay="300"/>
                                          </p:stCondLst>
                                        </p:cTn>
                                        <p:tgtEl>
                                          <p:spTgt spid="20"/>
                                        </p:tgtEl>
                                        <p:attrNameLst>
                                          <p:attrName>r</p:attrName>
                                        </p:attrNameLst>
                                      </p:cBhvr>
                                    </p:animRot>
                                    <p:animRot by="120000">
                                      <p:cBhvr>
                                        <p:cTn id="10" dur="100" fill="hold">
                                          <p:stCondLst>
                                            <p:cond delay="4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2"/>
          <p:cNvPicPr>
            <a:picLocks noChangeAspect="1"/>
          </p:cNvPicPr>
          <p:nvPr/>
        </p:nvPicPr>
        <p:blipFill>
          <a:blip r:embed="rId3">
            <a:extLst>
              <a:ext uri="{BEBA8EAE-BF5A-486C-A8C5-ECC9F3942E4B}">
                <a14:imgProps xmlns:a14="http://schemas.microsoft.com/office/drawing/2010/main">
                  <a14:imgLayer r:embed="rId4">
                    <a14:imgEffect>
                      <a14:saturation sat="75000"/>
                    </a14:imgEffect>
                  </a14:imgLayer>
                </a14:imgProps>
              </a:ext>
              <a:ext uri="{28A0092B-C50C-407E-A947-70E740481C1C}">
                <a14:useLocalDpi xmlns:a14="http://schemas.microsoft.com/office/drawing/2010/main" val="0"/>
              </a:ext>
            </a:extLst>
          </a:blip>
          <a:stretch>
            <a:fillRect/>
          </a:stretch>
        </p:blipFill>
        <p:spPr>
          <a:xfrm>
            <a:off x="422427" y="5367647"/>
            <a:ext cx="8449396" cy="786080"/>
          </a:xfrm>
          <a:prstGeom prst="rect">
            <a:avLst/>
          </a:prstGeom>
        </p:spPr>
      </p:pic>
      <p:sp>
        <p:nvSpPr>
          <p:cNvPr id="2" name="Content Placeholder 1"/>
          <p:cNvSpPr txBox="1">
            <a:spLocks/>
          </p:cNvSpPr>
          <p:nvPr/>
        </p:nvSpPr>
        <p:spPr>
          <a:xfrm>
            <a:off x="419833" y="2234546"/>
            <a:ext cx="2736000" cy="2695262"/>
          </a:xfrm>
          <a:prstGeom prst="rect">
            <a:avLst/>
          </a:prstGeom>
        </p:spPr>
        <p:txBody>
          <a:bodyPr>
            <a:noAutofit/>
          </a:bodyPr>
          <a:lstStyle/>
          <a:p>
            <a:pPr marL="342900" indent="-342900">
              <a:spcBef>
                <a:spcPts val="400"/>
              </a:spcBef>
              <a:spcAft>
                <a:spcPts val="400"/>
              </a:spcAft>
              <a:buClr>
                <a:schemeClr val="tx2"/>
              </a:buClr>
              <a:buFont typeface="Wingdings" pitchFamily="2" charset="2"/>
              <a:buChar char="ü"/>
              <a:defRPr/>
            </a:pPr>
            <a:r>
              <a:rPr lang="es-ES" sz="1200" dirty="0">
                <a:ea typeface="MS PGothic" pitchFamily="34" charset="-128"/>
              </a:rPr>
              <a:t>Informe a los clientes y diríjalos a la estación de trabajo correcta</a:t>
            </a:r>
          </a:p>
          <a:p>
            <a:pPr marL="342900" indent="-342900">
              <a:spcBef>
                <a:spcPts val="400"/>
              </a:spcBef>
              <a:spcAft>
                <a:spcPts val="400"/>
              </a:spcAft>
              <a:buClr>
                <a:schemeClr val="tx2"/>
              </a:buClr>
              <a:buFont typeface="Wingdings" pitchFamily="2" charset="2"/>
              <a:buChar char="ü"/>
              <a:defRPr/>
            </a:pPr>
            <a:r>
              <a:rPr lang="es-ES" sz="1200" dirty="0">
                <a:ea typeface="MS PGothic" pitchFamily="34" charset="-128"/>
              </a:rPr>
              <a:t>Soluciones de medios digitales que permiten mostrar información de colas mezclada con entretenimiento y mensajes específicos para satisfacer las necesidades de los clientes.</a:t>
            </a:r>
          </a:p>
          <a:p>
            <a:pPr marL="342900" indent="-342900">
              <a:spcBef>
                <a:spcPts val="400"/>
              </a:spcBef>
              <a:spcAft>
                <a:spcPts val="400"/>
              </a:spcAft>
              <a:buClr>
                <a:schemeClr val="tx2"/>
              </a:buClr>
              <a:buFont typeface="Wingdings" pitchFamily="2" charset="2"/>
              <a:buChar char="ü"/>
              <a:defRPr/>
            </a:pPr>
            <a:r>
              <a:rPr lang="es-ES" sz="1200" dirty="0">
                <a:ea typeface="MS PGothic" pitchFamily="34" charset="-128"/>
              </a:rPr>
              <a:t>Señalización digital avanzada</a:t>
            </a:r>
          </a:p>
          <a:p>
            <a:pPr marL="342900" indent="-342900">
              <a:spcBef>
                <a:spcPts val="400"/>
              </a:spcBef>
              <a:spcAft>
                <a:spcPts val="400"/>
              </a:spcAft>
              <a:buClr>
                <a:schemeClr val="tx2"/>
              </a:buClr>
              <a:buFont typeface="Wingdings" pitchFamily="2" charset="2"/>
              <a:buChar char="ü"/>
              <a:defRPr/>
            </a:pPr>
            <a:r>
              <a:rPr lang="es-ES" sz="1200" dirty="0">
                <a:ea typeface="MS PGothic" pitchFamily="34" charset="-128"/>
              </a:rPr>
              <a:t>Barreras para cajero con sensores</a:t>
            </a:r>
          </a:p>
          <a:p>
            <a:pPr marL="342900" indent="-342900">
              <a:spcBef>
                <a:spcPts val="400"/>
              </a:spcBef>
              <a:spcAft>
                <a:spcPts val="400"/>
              </a:spcAft>
              <a:buClr>
                <a:schemeClr val="tx2"/>
              </a:buClr>
              <a:buFont typeface="Wingdings" pitchFamily="2" charset="2"/>
              <a:buChar char="ü"/>
              <a:defRPr/>
            </a:pPr>
            <a:r>
              <a:rPr lang="es-ES" sz="1200" dirty="0">
                <a:ea typeface="MS PGothic" pitchFamily="34" charset="-128"/>
              </a:rPr>
              <a:t>Publicidad - en señalización y tickets</a:t>
            </a:r>
          </a:p>
          <a:p>
            <a:pPr marL="342900" indent="-342900">
              <a:spcBef>
                <a:spcPts val="400"/>
              </a:spcBef>
              <a:spcAft>
                <a:spcPts val="400"/>
              </a:spcAft>
              <a:buClr>
                <a:schemeClr val="tx2"/>
              </a:buClr>
              <a:buFont typeface="Wingdings" pitchFamily="2" charset="2"/>
              <a:buChar char="ü"/>
              <a:defRPr/>
            </a:pPr>
            <a:endParaRPr lang="es-ES" sz="1200" dirty="0">
              <a:ea typeface="MS PGothic" pitchFamily="34" charset="-128"/>
            </a:endParaRPr>
          </a:p>
          <a:p>
            <a:pPr marL="342900" indent="-342900">
              <a:spcBef>
                <a:spcPts val="400"/>
              </a:spcBef>
              <a:spcAft>
                <a:spcPts val="400"/>
              </a:spcAft>
              <a:buClr>
                <a:schemeClr val="tx2"/>
              </a:buClr>
              <a:buFont typeface="Wingdings" pitchFamily="2" charset="2"/>
              <a:buChar char="ü"/>
              <a:defRPr/>
            </a:pPr>
            <a:endParaRPr lang="es-ES" sz="1200" dirty="0">
              <a:ea typeface="MS PGothic" pitchFamily="34" charset="-128"/>
            </a:endParaRPr>
          </a:p>
          <a:p>
            <a:pPr marL="342900" indent="-342900">
              <a:spcBef>
                <a:spcPts val="400"/>
              </a:spcBef>
              <a:spcAft>
                <a:spcPts val="400"/>
              </a:spcAft>
              <a:buClr>
                <a:schemeClr val="tx2"/>
              </a:buClr>
              <a:buFont typeface="Wingdings" pitchFamily="2" charset="2"/>
              <a:buChar char="ü"/>
              <a:defRPr/>
            </a:pPr>
            <a:endParaRPr lang="es-ES" sz="1200" dirty="0">
              <a:ea typeface="MS PGothic" pitchFamily="34" charset="-128"/>
            </a:endParaRPr>
          </a:p>
        </p:txBody>
      </p:sp>
      <p:sp>
        <p:nvSpPr>
          <p:cNvPr id="3" name="Title 2"/>
          <p:cNvSpPr txBox="1">
            <a:spLocks/>
          </p:cNvSpPr>
          <p:nvPr/>
        </p:nvSpPr>
        <p:spPr>
          <a:xfrm>
            <a:off x="395536" y="184727"/>
            <a:ext cx="8287200" cy="1314332"/>
          </a:xfrm>
          <a:prstGeom prst="rect">
            <a:avLst/>
          </a:prstGeom>
        </p:spPr>
        <p:txBody>
          <a:bodyPr>
            <a:noAutofit/>
          </a:bodyPr>
          <a:lstStyle/>
          <a:p>
            <a:pPr lvl="0" algn="ctr">
              <a:spcBef>
                <a:spcPct val="0"/>
              </a:spcBef>
              <a:defRPr/>
            </a:pPr>
            <a:r>
              <a:rPr lang="es-ES" sz="2400" dirty="0">
                <a:latin typeface="Arial" pitchFamily="34" charset="0"/>
                <a:ea typeface="+mj-ea"/>
                <a:cs typeface="Arial" pitchFamily="34" charset="0"/>
              </a:rPr>
              <a:t>3. Hacer cola y esperar: el cliente está informado y entretenido mientras espera, recibe instrucciones</a:t>
            </a:r>
            <a:endParaRPr kumimoji="0" lang="en-GB" sz="2400" b="0"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sp>
        <p:nvSpPr>
          <p:cNvPr id="4" name="Content Placeholder 3"/>
          <p:cNvSpPr txBox="1">
            <a:spLocks/>
          </p:cNvSpPr>
          <p:nvPr/>
        </p:nvSpPr>
        <p:spPr>
          <a:xfrm>
            <a:off x="3194893" y="2250568"/>
            <a:ext cx="2736000" cy="2878023"/>
          </a:xfrm>
          <a:prstGeom prst="rect">
            <a:avLst/>
          </a:prstGeom>
        </p:spPr>
        <p:txBody>
          <a:bodyPr>
            <a:normAutofit fontScale="85000" lnSpcReduction="10000"/>
          </a:bodyPr>
          <a:lstStyle/>
          <a:p>
            <a:pPr marL="342900" marR="0" lvl="0" indent="-342900" fontAlgn="auto">
              <a:lnSpc>
                <a:spcPct val="120000"/>
              </a:lnSpc>
              <a:spcBef>
                <a:spcPts val="400"/>
              </a:spcBef>
              <a:spcAft>
                <a:spcPts val="400"/>
              </a:spcAft>
              <a:buClr>
                <a:schemeClr val="tx2"/>
              </a:buClr>
              <a:buSzTx/>
              <a:buFont typeface="Wingdings" pitchFamily="2" charset="2"/>
              <a:buChar char="ü"/>
              <a:tabLst/>
              <a:defRPr/>
            </a:pPr>
            <a:r>
              <a:rPr lang="es-ES" sz="1200" dirty="0">
                <a:ea typeface="MS PGothic" pitchFamily="34" charset="-128"/>
              </a:rPr>
              <a:t>Los clientes en general no necesitan hacer fila esperando para ser atendidos</a:t>
            </a:r>
          </a:p>
          <a:p>
            <a:pPr marL="342900" marR="0" lvl="0" indent="-342900" fontAlgn="auto">
              <a:lnSpc>
                <a:spcPct val="120000"/>
              </a:lnSpc>
              <a:spcBef>
                <a:spcPts val="400"/>
              </a:spcBef>
              <a:spcAft>
                <a:spcPts val="400"/>
              </a:spcAft>
              <a:buClr>
                <a:schemeClr val="tx2"/>
              </a:buClr>
              <a:buSzTx/>
              <a:buFont typeface="Wingdings" pitchFamily="2" charset="2"/>
              <a:buChar char="ü"/>
              <a:tabLst/>
              <a:defRPr/>
            </a:pPr>
            <a:r>
              <a:rPr lang="es-ES" sz="1200" dirty="0">
                <a:ea typeface="MS PGothic" pitchFamily="34" charset="-128"/>
              </a:rPr>
              <a:t>El Cliente cuenta con más privacidad</a:t>
            </a:r>
          </a:p>
          <a:p>
            <a:pPr marL="342900" marR="0" lvl="0" indent="-342900" fontAlgn="auto">
              <a:lnSpc>
                <a:spcPct val="120000"/>
              </a:lnSpc>
              <a:spcBef>
                <a:spcPts val="400"/>
              </a:spcBef>
              <a:spcAft>
                <a:spcPts val="400"/>
              </a:spcAft>
              <a:buClr>
                <a:schemeClr val="tx2"/>
              </a:buClr>
              <a:buSzTx/>
              <a:buFont typeface="Wingdings" pitchFamily="2" charset="2"/>
              <a:buChar char="ü"/>
              <a:tabLst/>
              <a:defRPr/>
            </a:pPr>
            <a:r>
              <a:rPr lang="es-ES" sz="1200" dirty="0">
                <a:ea typeface="MS PGothic" pitchFamily="34" charset="-128"/>
              </a:rPr>
              <a:t>Cliente "en proceso de sentir"</a:t>
            </a:r>
          </a:p>
          <a:p>
            <a:pPr marL="342900" marR="0" lvl="0" indent="-342900" fontAlgn="auto">
              <a:lnSpc>
                <a:spcPct val="120000"/>
              </a:lnSpc>
              <a:spcBef>
                <a:spcPts val="400"/>
              </a:spcBef>
              <a:spcAft>
                <a:spcPts val="400"/>
              </a:spcAft>
              <a:buClr>
                <a:schemeClr val="tx2"/>
              </a:buClr>
              <a:buSzTx/>
              <a:buFont typeface="Wingdings" pitchFamily="2" charset="2"/>
              <a:buChar char="ü"/>
              <a:tabLst/>
              <a:defRPr/>
            </a:pPr>
            <a:r>
              <a:rPr lang="es-ES" sz="1200" dirty="0">
                <a:ea typeface="MS PGothic" pitchFamily="34" charset="-128"/>
              </a:rPr>
              <a:t>Se percibe tiempo de espera mínimo</a:t>
            </a:r>
          </a:p>
          <a:p>
            <a:pPr marL="342900" marR="0" lvl="0" indent="-342900" fontAlgn="auto">
              <a:lnSpc>
                <a:spcPct val="120000"/>
              </a:lnSpc>
              <a:spcBef>
                <a:spcPts val="400"/>
              </a:spcBef>
              <a:spcAft>
                <a:spcPts val="400"/>
              </a:spcAft>
              <a:buClr>
                <a:schemeClr val="tx2"/>
              </a:buClr>
              <a:buSzTx/>
              <a:buFont typeface="Wingdings" pitchFamily="2" charset="2"/>
              <a:buChar char="ü"/>
              <a:tabLst/>
              <a:defRPr/>
            </a:pPr>
            <a:r>
              <a:rPr lang="es-ES" sz="1200" dirty="0">
                <a:ea typeface="MS PGothic" pitchFamily="34" charset="-128"/>
              </a:rPr>
              <a:t>Información disponible sobre cuándo y dónde ir a través de plasmas o LCD</a:t>
            </a:r>
          </a:p>
          <a:p>
            <a:pPr marL="342900" marR="0" lvl="0" indent="-342900" fontAlgn="auto">
              <a:lnSpc>
                <a:spcPct val="120000"/>
              </a:lnSpc>
              <a:spcBef>
                <a:spcPts val="400"/>
              </a:spcBef>
              <a:spcAft>
                <a:spcPts val="400"/>
              </a:spcAft>
              <a:buClr>
                <a:schemeClr val="tx2"/>
              </a:buClr>
              <a:buSzTx/>
              <a:buFont typeface="Wingdings" pitchFamily="2" charset="2"/>
              <a:buChar char="ü"/>
              <a:tabLst/>
              <a:defRPr/>
            </a:pPr>
            <a:r>
              <a:rPr lang="es-ES" sz="1200" dirty="0">
                <a:ea typeface="MS PGothic" pitchFamily="34" charset="-128"/>
              </a:rPr>
              <a:t>Clientes preparados para reducir el tiempo de servicio</a:t>
            </a:r>
          </a:p>
          <a:p>
            <a:pPr marL="342900" marR="0" lvl="0" indent="-342900" fontAlgn="auto">
              <a:lnSpc>
                <a:spcPct val="120000"/>
              </a:lnSpc>
              <a:spcBef>
                <a:spcPts val="400"/>
              </a:spcBef>
              <a:spcAft>
                <a:spcPts val="400"/>
              </a:spcAft>
              <a:buClr>
                <a:schemeClr val="tx2"/>
              </a:buClr>
              <a:buSzTx/>
              <a:buFont typeface="Wingdings" pitchFamily="2" charset="2"/>
              <a:buChar char="ü"/>
              <a:tabLst/>
              <a:defRPr/>
            </a:pPr>
            <a:r>
              <a:rPr lang="es-ES" sz="1200" dirty="0">
                <a:ea typeface="MS PGothic" pitchFamily="34" charset="-128"/>
              </a:rPr>
              <a:t>Mejora de la satisfacción del personal: ambiente menos estresante</a:t>
            </a:r>
          </a:p>
          <a:p>
            <a:pPr marL="342900" marR="0" lvl="0" indent="-342900" fontAlgn="auto">
              <a:lnSpc>
                <a:spcPct val="120000"/>
              </a:lnSpc>
              <a:spcBef>
                <a:spcPts val="400"/>
              </a:spcBef>
              <a:spcAft>
                <a:spcPts val="400"/>
              </a:spcAft>
              <a:buClr>
                <a:schemeClr val="tx2"/>
              </a:buClr>
              <a:buSzTx/>
              <a:buFont typeface="Wingdings" pitchFamily="2" charset="2"/>
              <a:buChar char="ü"/>
              <a:tabLst/>
              <a:defRPr/>
            </a:pPr>
            <a:r>
              <a:rPr lang="es-ES" sz="1200" dirty="0">
                <a:ea typeface="MS PGothic" pitchFamily="34" charset="-128"/>
              </a:rPr>
              <a:t>Publicidad a clientes - ingresos</a:t>
            </a:r>
            <a:endParaRPr kumimoji="0" lang="en-GB" sz="1200" b="0" i="0" u="none" strike="noStrike" kern="1200" cap="none" spc="0" normalizeH="0" baseline="0" noProof="0" dirty="0">
              <a:ln>
                <a:noFill/>
              </a:ln>
              <a:solidFill>
                <a:schemeClr val="tx1"/>
              </a:solidFill>
              <a:effectLst/>
              <a:uLnTx/>
              <a:uFillTx/>
              <a:latin typeface="+mn-lt"/>
              <a:ea typeface="MS PGothic" pitchFamily="34" charset="-128"/>
              <a:cs typeface="+mn-cs"/>
            </a:endParaRPr>
          </a:p>
        </p:txBody>
      </p:sp>
      <p:sp>
        <p:nvSpPr>
          <p:cNvPr id="5" name="Content Placeholder 4"/>
          <p:cNvSpPr txBox="1">
            <a:spLocks/>
          </p:cNvSpPr>
          <p:nvPr/>
        </p:nvSpPr>
        <p:spPr>
          <a:xfrm>
            <a:off x="5979212" y="2250568"/>
            <a:ext cx="2736000" cy="3273491"/>
          </a:xfrm>
          <a:prstGeom prst="rect">
            <a:avLst/>
          </a:prstGeom>
        </p:spPr>
        <p:txBody>
          <a:bodyPr>
            <a:noAutofit/>
          </a:bodyPr>
          <a:lstStyle/>
          <a:p>
            <a:pPr marL="342900" marR="0" lvl="0" indent="-342900" fontAlgn="auto">
              <a:spcBef>
                <a:spcPts val="400"/>
              </a:spcBef>
              <a:spcAft>
                <a:spcPts val="400"/>
              </a:spcAft>
              <a:buClr>
                <a:schemeClr val="tx2"/>
              </a:buClr>
              <a:buSzTx/>
              <a:buFont typeface="Wingdings" pitchFamily="2" charset="2"/>
              <a:buChar char="ü"/>
              <a:tabLst/>
              <a:defRPr/>
            </a:pPr>
            <a:r>
              <a:rPr lang="es-ES" sz="1200" dirty="0">
                <a:ea typeface="MS PGothic" pitchFamily="34" charset="-128"/>
              </a:rPr>
              <a:t>¿Cómo haces que la fila sea justa y lógica?</a:t>
            </a:r>
          </a:p>
          <a:p>
            <a:pPr marL="342900" marR="0" lvl="0" indent="-342900" fontAlgn="auto">
              <a:spcBef>
                <a:spcPts val="400"/>
              </a:spcBef>
              <a:spcAft>
                <a:spcPts val="400"/>
              </a:spcAft>
              <a:buClr>
                <a:schemeClr val="tx2"/>
              </a:buClr>
              <a:buSzTx/>
              <a:buFont typeface="Wingdings" pitchFamily="2" charset="2"/>
              <a:buChar char="ü"/>
              <a:tabLst/>
              <a:defRPr/>
            </a:pPr>
            <a:r>
              <a:rPr lang="es-ES" sz="1200" dirty="0">
                <a:ea typeface="MS PGothic" pitchFamily="34" charset="-128"/>
              </a:rPr>
              <a:t>¿Cómo hace que el tiempo de espera de los clientes sea una buena experiencia?</a:t>
            </a:r>
          </a:p>
          <a:p>
            <a:pPr marL="342900" marR="0" lvl="0" indent="-342900" fontAlgn="auto">
              <a:spcBef>
                <a:spcPts val="400"/>
              </a:spcBef>
              <a:spcAft>
                <a:spcPts val="400"/>
              </a:spcAft>
              <a:buClr>
                <a:schemeClr val="tx2"/>
              </a:buClr>
              <a:buSzTx/>
              <a:buFont typeface="Wingdings" pitchFamily="2" charset="2"/>
              <a:buChar char="ü"/>
              <a:tabLst/>
              <a:defRPr/>
            </a:pPr>
            <a:r>
              <a:rPr lang="es-ES" sz="1200" dirty="0">
                <a:ea typeface="MS PGothic" pitchFamily="34" charset="-128"/>
              </a:rPr>
              <a:t>¿Cómo utiliza mejor el tiempo que el cliente pasa en sus sucursales cuando está esperando?</a:t>
            </a:r>
          </a:p>
          <a:p>
            <a:pPr marL="342900" marR="0" lvl="0" indent="-342900" fontAlgn="auto">
              <a:spcBef>
                <a:spcPts val="400"/>
              </a:spcBef>
              <a:spcAft>
                <a:spcPts val="400"/>
              </a:spcAft>
              <a:buClr>
                <a:schemeClr val="tx2"/>
              </a:buClr>
              <a:buSzTx/>
              <a:buFont typeface="Wingdings" pitchFamily="2" charset="2"/>
              <a:buChar char="ü"/>
              <a:tabLst/>
              <a:defRPr/>
            </a:pPr>
            <a:r>
              <a:rPr lang="es-ES" sz="1200" dirty="0">
                <a:ea typeface="MS PGothic" pitchFamily="34" charset="-128"/>
              </a:rPr>
              <a:t>¿Cómo informa a los clientes sobre dónde y cuándo ir?</a:t>
            </a:r>
          </a:p>
          <a:p>
            <a:pPr marL="342900" marR="0" lvl="0" indent="-342900" fontAlgn="auto">
              <a:spcBef>
                <a:spcPts val="400"/>
              </a:spcBef>
              <a:spcAft>
                <a:spcPts val="400"/>
              </a:spcAft>
              <a:buClr>
                <a:schemeClr val="tx2"/>
              </a:buClr>
              <a:buSzTx/>
              <a:buFont typeface="Wingdings" pitchFamily="2" charset="2"/>
              <a:buChar char="ü"/>
              <a:tabLst/>
              <a:defRPr/>
            </a:pPr>
            <a:r>
              <a:rPr lang="es-ES" sz="1200" dirty="0">
                <a:ea typeface="MS PGothic" pitchFamily="34" charset="-128"/>
              </a:rPr>
              <a:t>¿Cuánto tiempo esperan los clientes?</a:t>
            </a:r>
            <a:endParaRPr lang="en-GB" sz="1200" dirty="0">
              <a:ea typeface="MS PGothic" pitchFamily="34" charset="-128"/>
            </a:endParaRPr>
          </a:p>
        </p:txBody>
      </p:sp>
      <p:sp>
        <p:nvSpPr>
          <p:cNvPr id="9" name="Text Placeholder 7"/>
          <p:cNvSpPr txBox="1">
            <a:spLocks/>
          </p:cNvSpPr>
          <p:nvPr/>
        </p:nvSpPr>
        <p:spPr>
          <a:xfrm>
            <a:off x="683568" y="1604797"/>
            <a:ext cx="2736000" cy="960107"/>
          </a:xfrm>
          <a:prstGeom prst="rect">
            <a:avLst/>
          </a:prstGeom>
        </p:spPr>
        <p:txBody>
          <a:bodyPr/>
          <a:lstStyle/>
          <a:p>
            <a:pPr marL="342900" marR="0" lvl="0" indent="-342900" defTabSz="457200" rtl="0" eaLnBrk="1" fontAlgn="auto" latinLnBrk="0" hangingPunct="1">
              <a:lnSpc>
                <a:spcPct val="100000"/>
              </a:lnSpc>
              <a:spcBef>
                <a:spcPct val="20000"/>
              </a:spcBef>
              <a:spcAft>
                <a:spcPts val="0"/>
              </a:spcAft>
              <a:buClr>
                <a:schemeClr val="tx2"/>
              </a:buClr>
              <a:buSzTx/>
              <a:tabLst/>
              <a:defRPr/>
            </a:pPr>
            <a:r>
              <a:rPr kumimoji="0" lang="sv-SE" sz="2800" b="1" i="0" u="none" strike="noStrike" kern="1200" cap="none" spc="0" normalizeH="0" baseline="0" noProof="0" dirty="0">
                <a:ln>
                  <a:noFill/>
                </a:ln>
                <a:solidFill>
                  <a:schemeClr val="tx1"/>
                </a:solidFill>
                <a:effectLst/>
                <a:uLnTx/>
                <a:uFillTx/>
                <a:latin typeface="+mn-lt"/>
                <a:ea typeface="MS PGothic" pitchFamily="34" charset="-128"/>
                <a:cs typeface="+mn-cs"/>
              </a:rPr>
              <a:t>CFS solucion</a:t>
            </a:r>
            <a:endParaRPr kumimoji="0" lang="sv-SE" sz="2800" b="1" i="0" u="none" strike="noStrike" kern="1200" cap="none" spc="0" normalizeH="0" baseline="0" noProof="0" dirty="0">
              <a:ln>
                <a:noFill/>
              </a:ln>
              <a:solidFill>
                <a:srgbClr val="FFFFFF"/>
              </a:solidFill>
              <a:effectLst/>
              <a:uLnTx/>
              <a:uFillTx/>
              <a:latin typeface="Calibri" pitchFamily="34" charset="0"/>
              <a:ea typeface="MS PGothic" pitchFamily="34" charset="-128"/>
              <a:cs typeface="+mn-cs"/>
            </a:endParaRPr>
          </a:p>
        </p:txBody>
      </p:sp>
      <p:sp>
        <p:nvSpPr>
          <p:cNvPr id="10" name="Text Placeholder 8"/>
          <p:cNvSpPr txBox="1">
            <a:spLocks/>
          </p:cNvSpPr>
          <p:nvPr/>
        </p:nvSpPr>
        <p:spPr>
          <a:xfrm>
            <a:off x="3525436" y="1604797"/>
            <a:ext cx="2736000" cy="960107"/>
          </a:xfrm>
          <a:prstGeom prst="rect">
            <a:avLst/>
          </a:prstGeom>
        </p:spPr>
        <p:txBody>
          <a:bodyPr/>
          <a:lstStyle/>
          <a:p>
            <a:pPr marL="342900" marR="0" lvl="0" indent="-342900" defTabSz="457200" rtl="0" eaLnBrk="1" fontAlgn="auto" latinLnBrk="0" hangingPunct="1">
              <a:lnSpc>
                <a:spcPct val="100000"/>
              </a:lnSpc>
              <a:spcBef>
                <a:spcPct val="20000"/>
              </a:spcBef>
              <a:spcAft>
                <a:spcPts val="0"/>
              </a:spcAft>
              <a:buClr>
                <a:schemeClr val="tx2"/>
              </a:buClr>
              <a:buSzTx/>
              <a:tabLst/>
              <a:defRPr/>
            </a:pPr>
            <a:r>
              <a:rPr kumimoji="0" lang="sv-SE" sz="2800" b="1" i="0" u="none" strike="noStrike" kern="1200" cap="none" spc="0" normalizeH="0" baseline="0" noProof="0" dirty="0">
                <a:ln>
                  <a:noFill/>
                </a:ln>
                <a:solidFill>
                  <a:schemeClr val="tx1"/>
                </a:solidFill>
                <a:effectLst/>
                <a:uLnTx/>
                <a:uFillTx/>
                <a:latin typeface="+mn-lt"/>
                <a:ea typeface="MS PGothic" pitchFamily="34" charset="-128"/>
                <a:cs typeface="+mn-cs"/>
              </a:rPr>
              <a:t>Beneficios</a:t>
            </a:r>
            <a:endParaRPr kumimoji="0" lang="en-GB"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11" name="Text Placeholder 9"/>
          <p:cNvSpPr txBox="1">
            <a:spLocks/>
          </p:cNvSpPr>
          <p:nvPr/>
        </p:nvSpPr>
        <p:spPr>
          <a:xfrm>
            <a:off x="6300496" y="1604797"/>
            <a:ext cx="2736000" cy="960107"/>
          </a:xfrm>
          <a:prstGeom prst="rect">
            <a:avLst/>
          </a:prstGeom>
        </p:spPr>
        <p:txBody>
          <a:bodyPr/>
          <a:lstStyle/>
          <a:p>
            <a:pPr marL="342900" marR="0" lvl="0" indent="-342900" defTabSz="457200" rtl="0" eaLnBrk="1" fontAlgn="auto" latinLnBrk="0" hangingPunct="1">
              <a:lnSpc>
                <a:spcPct val="100000"/>
              </a:lnSpc>
              <a:spcBef>
                <a:spcPct val="20000"/>
              </a:spcBef>
              <a:spcAft>
                <a:spcPts val="0"/>
              </a:spcAft>
              <a:buClr>
                <a:schemeClr val="tx2"/>
              </a:buClr>
              <a:buSzTx/>
              <a:tabLst/>
              <a:defRPr/>
            </a:pPr>
            <a:r>
              <a:rPr kumimoji="0" lang="sv-SE" sz="2800" b="1" i="0" u="none" strike="noStrike" kern="1200" cap="none" spc="0" normalizeH="0" baseline="0" noProof="0" dirty="0">
                <a:ln>
                  <a:noFill/>
                </a:ln>
                <a:solidFill>
                  <a:schemeClr val="tx1"/>
                </a:solidFill>
                <a:effectLst/>
                <a:uLnTx/>
                <a:uFillTx/>
                <a:latin typeface="+mn-lt"/>
                <a:ea typeface="MS PGothic" pitchFamily="34" charset="-128"/>
                <a:cs typeface="+mn-cs"/>
              </a:rPr>
              <a:t>Preguntas</a:t>
            </a:r>
            <a:endParaRPr kumimoji="0" lang="en-GB" sz="28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080002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78B19683-7A9C-4835-AEE6-C0494EF250B3}"/>
              </a:ext>
            </a:extLst>
          </p:cNvPr>
          <p:cNvSpPr txBox="1">
            <a:spLocks/>
          </p:cNvSpPr>
          <p:nvPr/>
        </p:nvSpPr>
        <p:spPr>
          <a:xfrm>
            <a:off x="470949" y="161636"/>
            <a:ext cx="8287200" cy="1347151"/>
          </a:xfrm>
          <a:prstGeom prst="rect">
            <a:avLst/>
          </a:prstGeom>
        </p:spPr>
        <p:txBody>
          <a:bodyPr>
            <a:noAutofit/>
          </a:bodyPr>
          <a:lstStyle/>
          <a:p>
            <a:pPr lvl="0" algn="ctr">
              <a:spcBef>
                <a:spcPct val="0"/>
              </a:spcBef>
              <a:defRPr/>
            </a:pPr>
            <a:r>
              <a:rPr kumimoji="0" lang="es-GT" sz="2400" b="0" i="0" u="none" strike="noStrike" kern="1200" cap="none" spc="0" normalizeH="0" baseline="0" noProof="0" dirty="0">
                <a:ln>
                  <a:noFill/>
                </a:ln>
                <a:solidFill>
                  <a:schemeClr val="tx1"/>
                </a:solidFill>
                <a:effectLst/>
                <a:uLnTx/>
                <a:uFillTx/>
                <a:latin typeface="Arial" pitchFamily="34" charset="0"/>
                <a:ea typeface="+mj-ea"/>
                <a:cs typeface="Arial" pitchFamily="34" charset="0"/>
              </a:rPr>
              <a:t>Advanced D</a:t>
            </a:r>
            <a:r>
              <a:rPr kumimoji="0" lang="es-ES" sz="2400" b="0" i="0" u="none" strike="noStrike" kern="1200" cap="none" spc="0" normalizeH="0" baseline="0" noProof="0" dirty="0" err="1">
                <a:ln>
                  <a:noFill/>
                </a:ln>
                <a:solidFill>
                  <a:schemeClr val="tx1"/>
                </a:solidFill>
                <a:effectLst/>
                <a:uLnTx/>
                <a:uFillTx/>
                <a:latin typeface="Arial" pitchFamily="34" charset="0"/>
                <a:ea typeface="+mj-ea"/>
                <a:cs typeface="Arial" pitchFamily="34" charset="0"/>
              </a:rPr>
              <a:t>igital</a:t>
            </a:r>
            <a:r>
              <a:rPr kumimoji="0" lang="es-ES" sz="2400" b="0" i="0" u="none" strike="noStrike" kern="1200" cap="none" spc="0" normalizeH="0" baseline="0" noProof="0" dirty="0">
                <a:ln>
                  <a:noFill/>
                </a:ln>
                <a:solidFill>
                  <a:schemeClr val="tx1"/>
                </a:solidFill>
                <a:effectLst/>
                <a:uLnTx/>
                <a:uFillTx/>
                <a:latin typeface="Arial" pitchFamily="34" charset="0"/>
                <a:ea typeface="+mj-ea"/>
                <a:cs typeface="Arial" pitchFamily="34" charset="0"/>
              </a:rPr>
              <a:t> </a:t>
            </a:r>
            <a:r>
              <a:rPr kumimoji="0" lang="es-ES" sz="2400" b="0" i="0" u="none" strike="noStrike" kern="1200" cap="none" spc="0" normalizeH="0" baseline="0" noProof="0" dirty="0" err="1">
                <a:ln>
                  <a:noFill/>
                </a:ln>
                <a:solidFill>
                  <a:schemeClr val="tx1"/>
                </a:solidFill>
                <a:effectLst/>
                <a:uLnTx/>
                <a:uFillTx/>
                <a:latin typeface="Arial" pitchFamily="34" charset="0"/>
                <a:ea typeface="+mj-ea"/>
                <a:cs typeface="Arial" pitchFamily="34" charset="0"/>
              </a:rPr>
              <a:t>Signage</a:t>
            </a:r>
            <a:r>
              <a:rPr kumimoji="0" lang="es-ES" sz="2400" b="0" i="0" u="none" strike="noStrike" kern="1200" cap="none" spc="0" normalizeH="0" baseline="0" noProof="0" dirty="0">
                <a:ln>
                  <a:noFill/>
                </a:ln>
                <a:solidFill>
                  <a:schemeClr val="tx1"/>
                </a:solidFill>
                <a:effectLst/>
                <a:uLnTx/>
                <a:uFillTx/>
                <a:latin typeface="Arial" pitchFamily="34" charset="0"/>
                <a:ea typeface="+mj-ea"/>
                <a:cs typeface="Arial" pitchFamily="34" charset="0"/>
              </a:rPr>
              <a:t> </a:t>
            </a:r>
            <a:endParaRPr kumimoji="0" lang="en-GB" b="0"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pic>
        <p:nvPicPr>
          <p:cNvPr id="19" name="Imagen 18">
            <a:extLst>
              <a:ext uri="{FF2B5EF4-FFF2-40B4-BE49-F238E27FC236}">
                <a16:creationId xmlns:a16="http://schemas.microsoft.com/office/drawing/2014/main" id="{940ECD58-044B-4779-91BB-EEA9A27B9CB4}"/>
              </a:ext>
            </a:extLst>
          </p:cNvPr>
          <p:cNvPicPr>
            <a:picLocks noChangeAspect="1"/>
          </p:cNvPicPr>
          <p:nvPr/>
        </p:nvPicPr>
        <p:blipFill>
          <a:blip r:embed="rId2"/>
          <a:stretch>
            <a:fillRect/>
          </a:stretch>
        </p:blipFill>
        <p:spPr>
          <a:xfrm>
            <a:off x="4276926" y="327100"/>
            <a:ext cx="4659140" cy="359250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21" name="Imagen 20">
            <a:extLst>
              <a:ext uri="{FF2B5EF4-FFF2-40B4-BE49-F238E27FC236}">
                <a16:creationId xmlns:a16="http://schemas.microsoft.com/office/drawing/2014/main" id="{E344507B-4C5F-4FDF-A354-CB14A823DC84}"/>
              </a:ext>
            </a:extLst>
          </p:cNvPr>
          <p:cNvPicPr>
            <a:picLocks noChangeAspect="1"/>
          </p:cNvPicPr>
          <p:nvPr/>
        </p:nvPicPr>
        <p:blipFill>
          <a:blip r:embed="rId3"/>
          <a:stretch>
            <a:fillRect/>
          </a:stretch>
        </p:blipFill>
        <p:spPr>
          <a:xfrm>
            <a:off x="472983" y="4609614"/>
            <a:ext cx="6793993" cy="2136913"/>
          </a:xfrm>
          <a:prstGeom prst="rect">
            <a:avLst/>
          </a:prstGeom>
          <a:ln>
            <a:noFill/>
          </a:ln>
          <a:effectLst>
            <a:softEdge rad="112500"/>
          </a:effectLst>
        </p:spPr>
      </p:pic>
      <p:pic>
        <p:nvPicPr>
          <p:cNvPr id="4" name="Imagen 3">
            <a:extLst>
              <a:ext uri="{FF2B5EF4-FFF2-40B4-BE49-F238E27FC236}">
                <a16:creationId xmlns:a16="http://schemas.microsoft.com/office/drawing/2014/main" id="{35696CAF-9606-46BE-9D36-B37E2CA5B506}"/>
              </a:ext>
            </a:extLst>
          </p:cNvPr>
          <p:cNvPicPr>
            <a:picLocks noChangeAspect="1"/>
          </p:cNvPicPr>
          <p:nvPr/>
        </p:nvPicPr>
        <p:blipFill>
          <a:blip r:embed="rId4"/>
          <a:stretch>
            <a:fillRect/>
          </a:stretch>
        </p:blipFill>
        <p:spPr>
          <a:xfrm>
            <a:off x="-688973" y="840010"/>
            <a:ext cx="6541478" cy="4106533"/>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5613927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txBox="1">
            <a:spLocks/>
          </p:cNvSpPr>
          <p:nvPr/>
        </p:nvSpPr>
        <p:spPr>
          <a:xfrm>
            <a:off x="414914" y="2305481"/>
            <a:ext cx="2736000" cy="2208245"/>
          </a:xfrm>
          <a:prstGeom prst="rect">
            <a:avLst/>
          </a:prstGeom>
        </p:spPr>
        <p:txBody>
          <a:bodyPr>
            <a:normAutofit fontScale="92500"/>
          </a:bodyPr>
          <a:lstStyle/>
          <a:p>
            <a:pPr marL="342900" indent="-342900">
              <a:spcBef>
                <a:spcPts val="400"/>
              </a:spcBef>
              <a:spcAft>
                <a:spcPts val="400"/>
              </a:spcAft>
              <a:buClr>
                <a:schemeClr val="tx2"/>
              </a:buClr>
              <a:buFont typeface="Wingdings" pitchFamily="2" charset="2"/>
              <a:buChar char="ü"/>
              <a:defRPr/>
            </a:pPr>
            <a:r>
              <a:rPr lang="es-ES" sz="1200" dirty="0">
                <a:ea typeface="MS PGothic" pitchFamily="34" charset="-128"/>
              </a:rPr>
              <a:t>Información del historial del cliente disponible en el sistema.</a:t>
            </a:r>
          </a:p>
          <a:p>
            <a:pPr marL="342900" indent="-342900">
              <a:spcBef>
                <a:spcPts val="400"/>
              </a:spcBef>
              <a:spcAft>
                <a:spcPts val="400"/>
              </a:spcAft>
              <a:buClr>
                <a:schemeClr val="tx2"/>
              </a:buClr>
              <a:buFont typeface="Wingdings" pitchFamily="2" charset="2"/>
              <a:buChar char="ü"/>
              <a:defRPr/>
            </a:pPr>
            <a:r>
              <a:rPr lang="es-ES" sz="1200" dirty="0">
                <a:ea typeface="MS PGothic" pitchFamily="34" charset="-128"/>
              </a:rPr>
              <a:t>Identifique al cliente por su nombre para brindar un servicio más personalizado.</a:t>
            </a:r>
          </a:p>
          <a:p>
            <a:pPr marL="342900" indent="-342900">
              <a:spcBef>
                <a:spcPts val="400"/>
              </a:spcBef>
              <a:spcAft>
                <a:spcPts val="400"/>
              </a:spcAft>
              <a:buClr>
                <a:schemeClr val="tx2"/>
              </a:buClr>
              <a:buFont typeface="Wingdings" pitchFamily="2" charset="2"/>
              <a:buChar char="ü"/>
              <a:defRPr/>
            </a:pPr>
            <a:r>
              <a:rPr lang="es-ES" sz="1200" dirty="0">
                <a:ea typeface="MS PGothic" pitchFamily="34" charset="-128"/>
              </a:rPr>
              <a:t>Brinde orientación adecuada al Cliente</a:t>
            </a:r>
          </a:p>
          <a:p>
            <a:pPr marL="342900" indent="-342900">
              <a:spcBef>
                <a:spcPts val="400"/>
              </a:spcBef>
              <a:spcAft>
                <a:spcPts val="400"/>
              </a:spcAft>
              <a:buClr>
                <a:schemeClr val="tx2"/>
              </a:buClr>
              <a:buFont typeface="Wingdings" pitchFamily="2" charset="2"/>
              <a:buChar char="ü"/>
              <a:defRPr/>
            </a:pPr>
            <a:r>
              <a:rPr lang="es-ES" sz="1200" dirty="0">
                <a:ea typeface="MS PGothic" pitchFamily="34" charset="-128"/>
              </a:rPr>
              <a:t>Mida la satisfacción del servicio</a:t>
            </a:r>
          </a:p>
          <a:p>
            <a:pPr marL="342900" indent="-342900">
              <a:spcBef>
                <a:spcPts val="400"/>
              </a:spcBef>
              <a:spcAft>
                <a:spcPts val="400"/>
              </a:spcAft>
              <a:buClr>
                <a:schemeClr val="tx2"/>
              </a:buClr>
              <a:buFont typeface="Wingdings" pitchFamily="2" charset="2"/>
              <a:buChar char="ü"/>
              <a:defRPr/>
            </a:pPr>
            <a:r>
              <a:rPr lang="es-ES" sz="1200" dirty="0">
                <a:ea typeface="MS PGothic" pitchFamily="34" charset="-128"/>
              </a:rPr>
              <a:t>Grabe la conversación cliente-empleado en la atención brindada durante el servicio</a:t>
            </a:r>
            <a:endParaRPr kumimoji="0" lang="en-GB" sz="1200" b="0" i="0" u="none" strike="noStrike" kern="1200" cap="none" spc="0" normalizeH="0" baseline="0" noProof="0" dirty="0">
              <a:ln>
                <a:noFill/>
              </a:ln>
              <a:solidFill>
                <a:schemeClr val="tx1"/>
              </a:solidFill>
              <a:effectLst/>
              <a:uLnTx/>
              <a:uFillTx/>
              <a:latin typeface="+mn-lt"/>
              <a:ea typeface="MS PGothic" pitchFamily="34" charset="-128"/>
              <a:cs typeface="+mn-cs"/>
            </a:endParaRPr>
          </a:p>
        </p:txBody>
      </p:sp>
      <p:sp>
        <p:nvSpPr>
          <p:cNvPr id="3" name="Title 2"/>
          <p:cNvSpPr txBox="1">
            <a:spLocks/>
          </p:cNvSpPr>
          <p:nvPr/>
        </p:nvSpPr>
        <p:spPr>
          <a:xfrm>
            <a:off x="428400" y="242455"/>
            <a:ext cx="8287200" cy="819728"/>
          </a:xfrm>
          <a:prstGeom prst="rect">
            <a:avLst/>
          </a:prstGeom>
        </p:spPr>
        <p:txBody>
          <a:bodyPr>
            <a:normAutofit fontScale="47500" lnSpcReduction="20000"/>
          </a:bodyPr>
          <a:lstStyle/>
          <a:p>
            <a:pPr marL="363538" lvl="0" indent="-363538" algn="ctr">
              <a:spcBef>
                <a:spcPct val="0"/>
              </a:spcBef>
              <a:defRPr/>
            </a:pPr>
            <a:r>
              <a:rPr lang="es-ES" sz="4400" dirty="0">
                <a:latin typeface="Arial" pitchFamily="34" charset="0"/>
                <a:ea typeface="+mj-ea"/>
                <a:cs typeface="Arial" pitchFamily="34" charset="0"/>
              </a:rPr>
              <a:t>4a. Servicio: El personal se prepara con base al conocimiento de la necesidad y el historial de servicio del cliente</a:t>
            </a:r>
            <a:endParaRPr kumimoji="0" lang="en-GB" sz="4400" b="0" i="0" u="none" strike="noStrike" kern="1200" cap="none" spc="0" normalizeH="0" baseline="0" noProof="0" dirty="0">
              <a:ln>
                <a:noFill/>
              </a:ln>
              <a:solidFill>
                <a:srgbClr val="000000"/>
              </a:solidFill>
              <a:effectLst/>
              <a:uLnTx/>
              <a:uFillTx/>
              <a:latin typeface="Arial" pitchFamily="34" charset="0"/>
              <a:ea typeface="+mj-ea"/>
              <a:cs typeface="Arial" pitchFamily="34" charset="0"/>
            </a:endParaRPr>
          </a:p>
        </p:txBody>
      </p:sp>
      <p:sp>
        <p:nvSpPr>
          <p:cNvPr id="4" name="Content Placeholder 3"/>
          <p:cNvSpPr txBox="1">
            <a:spLocks/>
          </p:cNvSpPr>
          <p:nvPr/>
        </p:nvSpPr>
        <p:spPr>
          <a:xfrm>
            <a:off x="3150914" y="2305084"/>
            <a:ext cx="2736000" cy="2607241"/>
          </a:xfrm>
          <a:prstGeom prst="rect">
            <a:avLst/>
          </a:prstGeom>
        </p:spPr>
        <p:txBody>
          <a:bodyPr>
            <a:noAutofit/>
          </a:bodyPr>
          <a:lstStyle/>
          <a:p>
            <a:pPr marL="342900" marR="0" lvl="0" indent="-342900" fontAlgn="auto">
              <a:spcBef>
                <a:spcPts val="400"/>
              </a:spcBef>
              <a:spcAft>
                <a:spcPts val="400"/>
              </a:spcAft>
              <a:buClr>
                <a:schemeClr val="tx2"/>
              </a:buClr>
              <a:buSzTx/>
              <a:buFont typeface="Wingdings" pitchFamily="2" charset="2"/>
              <a:buChar char="ü"/>
              <a:tabLst/>
              <a:defRPr/>
            </a:pPr>
            <a:r>
              <a:rPr lang="es-ES" sz="1200" dirty="0">
                <a:ea typeface="MS PGothic" pitchFamily="34" charset="-128"/>
              </a:rPr>
              <a:t>El servicio al cliente mejora a través de personal bien preparado, antes de atender a un cliente</a:t>
            </a:r>
          </a:p>
          <a:p>
            <a:pPr marL="342900" marR="0" lvl="0" indent="-342900" fontAlgn="auto">
              <a:spcBef>
                <a:spcPts val="400"/>
              </a:spcBef>
              <a:spcAft>
                <a:spcPts val="400"/>
              </a:spcAft>
              <a:buClr>
                <a:schemeClr val="tx2"/>
              </a:buClr>
              <a:buSzTx/>
              <a:buFont typeface="Wingdings" pitchFamily="2" charset="2"/>
              <a:buChar char="ü"/>
              <a:tabLst/>
              <a:defRPr/>
            </a:pPr>
            <a:r>
              <a:rPr lang="es-ES" sz="1200" dirty="0">
                <a:ea typeface="MS PGothic" pitchFamily="34" charset="-128"/>
              </a:rPr>
              <a:t>Tiempo de transacción reducido al contar con personal bien preparado</a:t>
            </a:r>
          </a:p>
          <a:p>
            <a:pPr marL="342900" marR="0" lvl="0" indent="-342900" fontAlgn="auto">
              <a:spcBef>
                <a:spcPts val="400"/>
              </a:spcBef>
              <a:spcAft>
                <a:spcPts val="400"/>
              </a:spcAft>
              <a:buClr>
                <a:schemeClr val="tx2"/>
              </a:buClr>
              <a:buSzTx/>
              <a:buFont typeface="Wingdings" pitchFamily="2" charset="2"/>
              <a:buChar char="ü"/>
              <a:tabLst/>
              <a:defRPr/>
            </a:pPr>
            <a:r>
              <a:rPr lang="es-ES" sz="1200" dirty="0">
                <a:ea typeface="MS PGothic" pitchFamily="34" charset="-128"/>
              </a:rPr>
              <a:t>La satisfacción del personal mejora mediante el uso de la competencia central</a:t>
            </a:r>
          </a:p>
          <a:p>
            <a:pPr marL="342900" marR="0" lvl="0" indent="-342900" fontAlgn="auto">
              <a:spcBef>
                <a:spcPts val="400"/>
              </a:spcBef>
              <a:spcAft>
                <a:spcPts val="400"/>
              </a:spcAft>
              <a:buClr>
                <a:schemeClr val="tx2"/>
              </a:buClr>
              <a:buSzTx/>
              <a:buFont typeface="Wingdings" pitchFamily="2" charset="2"/>
              <a:buChar char="ü"/>
              <a:tabLst/>
              <a:defRPr/>
            </a:pPr>
            <a:r>
              <a:rPr lang="es-ES" sz="1200" dirty="0">
                <a:ea typeface="MS PGothic" pitchFamily="34" charset="-128"/>
              </a:rPr>
              <a:t>El personal está preparado y puede enfocarse en ventas adicionales y ventas cruzadas para generar más ingresos</a:t>
            </a:r>
            <a:endParaRPr lang="en-GB" sz="1200" dirty="0">
              <a:ea typeface="MS PGothic" pitchFamily="34" charset="-128"/>
            </a:endParaRPr>
          </a:p>
        </p:txBody>
      </p:sp>
      <p:sp>
        <p:nvSpPr>
          <p:cNvPr id="5" name="Content Placeholder 4"/>
          <p:cNvSpPr txBox="1">
            <a:spLocks/>
          </p:cNvSpPr>
          <p:nvPr/>
        </p:nvSpPr>
        <p:spPr>
          <a:xfrm>
            <a:off x="5979212" y="2289326"/>
            <a:ext cx="2736000" cy="1449288"/>
          </a:xfrm>
          <a:prstGeom prst="rect">
            <a:avLst/>
          </a:prstGeom>
        </p:spPr>
        <p:txBody>
          <a:bodyPr>
            <a:normAutofit/>
          </a:bodyPr>
          <a:lstStyle/>
          <a:p>
            <a:pPr marL="342900" indent="-342900">
              <a:spcBef>
                <a:spcPts val="400"/>
              </a:spcBef>
              <a:spcAft>
                <a:spcPts val="400"/>
              </a:spcAft>
              <a:buClr>
                <a:schemeClr val="tx2"/>
              </a:buClr>
              <a:buFont typeface="Wingdings" pitchFamily="2" charset="2"/>
              <a:buChar char="ü"/>
              <a:defRPr/>
            </a:pPr>
            <a:r>
              <a:rPr lang="es-ES" sz="1200" dirty="0">
                <a:ea typeface="MS PGothic" pitchFamily="34" charset="-128"/>
              </a:rPr>
              <a:t>¿De qué manera se prepara al personal para una solicitud específica del cliente?</a:t>
            </a:r>
          </a:p>
          <a:p>
            <a:pPr marL="342900" indent="-342900">
              <a:spcBef>
                <a:spcPts val="400"/>
              </a:spcBef>
              <a:spcAft>
                <a:spcPts val="400"/>
              </a:spcAft>
              <a:buClr>
                <a:schemeClr val="tx2"/>
              </a:buClr>
              <a:buFont typeface="Wingdings" pitchFamily="2" charset="2"/>
              <a:buChar char="ü"/>
              <a:defRPr/>
            </a:pPr>
            <a:r>
              <a:rPr lang="es-ES" sz="1200" dirty="0">
                <a:ea typeface="MS PGothic" pitchFamily="34" charset="-128"/>
              </a:rPr>
              <a:t>¿Cómo conoce el historial de servicio de un cliente?</a:t>
            </a:r>
          </a:p>
        </p:txBody>
      </p:sp>
      <p:sp>
        <p:nvSpPr>
          <p:cNvPr id="9" name="Text Placeholder 7"/>
          <p:cNvSpPr txBox="1">
            <a:spLocks/>
          </p:cNvSpPr>
          <p:nvPr/>
        </p:nvSpPr>
        <p:spPr>
          <a:xfrm>
            <a:off x="683568" y="1604797"/>
            <a:ext cx="2736000" cy="960107"/>
          </a:xfrm>
          <a:prstGeom prst="rect">
            <a:avLst/>
          </a:prstGeom>
        </p:spPr>
        <p:txBody>
          <a:bodyPr/>
          <a:lstStyle/>
          <a:p>
            <a:pPr marL="342900" marR="0" lvl="0" indent="-342900" defTabSz="457200" rtl="0" eaLnBrk="1" fontAlgn="auto" latinLnBrk="0" hangingPunct="1">
              <a:lnSpc>
                <a:spcPct val="100000"/>
              </a:lnSpc>
              <a:spcBef>
                <a:spcPct val="20000"/>
              </a:spcBef>
              <a:spcAft>
                <a:spcPts val="0"/>
              </a:spcAft>
              <a:buClr>
                <a:schemeClr val="tx2"/>
              </a:buClr>
              <a:buSzTx/>
              <a:tabLst/>
              <a:defRPr/>
            </a:pPr>
            <a:r>
              <a:rPr kumimoji="0" lang="sv-SE" sz="2800" b="1" i="0" u="none" strike="noStrike" kern="1200" cap="none" spc="0" normalizeH="0" baseline="0" noProof="0" dirty="0">
                <a:ln>
                  <a:noFill/>
                </a:ln>
                <a:solidFill>
                  <a:schemeClr val="tx1"/>
                </a:solidFill>
                <a:effectLst/>
                <a:uLnTx/>
                <a:uFillTx/>
                <a:latin typeface="+mn-lt"/>
                <a:ea typeface="MS PGothic" pitchFamily="34" charset="-128"/>
                <a:cs typeface="+mn-cs"/>
              </a:rPr>
              <a:t>CFS s</a:t>
            </a:r>
            <a:r>
              <a:rPr lang="sv-SE" sz="2800" b="1" dirty="0">
                <a:ea typeface="MS PGothic" pitchFamily="34" charset="-128"/>
              </a:rPr>
              <a:t>olucion</a:t>
            </a:r>
            <a:endParaRPr kumimoji="0" lang="sv-SE" sz="2800" b="1" i="0" u="none" strike="noStrike" kern="1200" cap="none" spc="0" normalizeH="0" baseline="0" noProof="0" dirty="0">
              <a:ln>
                <a:noFill/>
              </a:ln>
              <a:solidFill>
                <a:srgbClr val="FFFFFF"/>
              </a:solidFill>
              <a:effectLst/>
              <a:uLnTx/>
              <a:uFillTx/>
              <a:latin typeface="Calibri" pitchFamily="34" charset="0"/>
              <a:ea typeface="MS PGothic" pitchFamily="34" charset="-128"/>
              <a:cs typeface="+mn-cs"/>
            </a:endParaRPr>
          </a:p>
        </p:txBody>
      </p:sp>
      <p:sp>
        <p:nvSpPr>
          <p:cNvPr id="10" name="Text Placeholder 8"/>
          <p:cNvSpPr txBox="1">
            <a:spLocks/>
          </p:cNvSpPr>
          <p:nvPr/>
        </p:nvSpPr>
        <p:spPr>
          <a:xfrm>
            <a:off x="3525436" y="1604797"/>
            <a:ext cx="2736000" cy="960107"/>
          </a:xfrm>
          <a:prstGeom prst="rect">
            <a:avLst/>
          </a:prstGeom>
        </p:spPr>
        <p:txBody>
          <a:bodyPr/>
          <a:lstStyle/>
          <a:p>
            <a:pPr marL="342900" marR="0" lvl="0" indent="-342900" defTabSz="457200" rtl="0" eaLnBrk="1" fontAlgn="auto" latinLnBrk="0" hangingPunct="1">
              <a:lnSpc>
                <a:spcPct val="100000"/>
              </a:lnSpc>
              <a:spcBef>
                <a:spcPct val="20000"/>
              </a:spcBef>
              <a:spcAft>
                <a:spcPts val="0"/>
              </a:spcAft>
              <a:buClr>
                <a:schemeClr val="tx2"/>
              </a:buClr>
              <a:buSzTx/>
              <a:tabLst/>
              <a:defRPr/>
            </a:pPr>
            <a:r>
              <a:rPr kumimoji="0" lang="sv-SE" sz="2800" b="1" i="0" u="none" strike="noStrike" kern="1200" cap="none" spc="0" normalizeH="0" baseline="0" noProof="0" dirty="0">
                <a:ln>
                  <a:noFill/>
                </a:ln>
                <a:solidFill>
                  <a:schemeClr val="tx1"/>
                </a:solidFill>
                <a:effectLst/>
                <a:uLnTx/>
                <a:uFillTx/>
                <a:latin typeface="+mn-lt"/>
                <a:ea typeface="MS PGothic" pitchFamily="34" charset="-128"/>
                <a:cs typeface="+mn-cs"/>
              </a:rPr>
              <a:t>Beneficios</a:t>
            </a:r>
            <a:endParaRPr kumimoji="0" lang="en-GB"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11" name="Text Placeholder 9"/>
          <p:cNvSpPr txBox="1">
            <a:spLocks/>
          </p:cNvSpPr>
          <p:nvPr/>
        </p:nvSpPr>
        <p:spPr>
          <a:xfrm>
            <a:off x="6300496" y="1604797"/>
            <a:ext cx="2736000" cy="960107"/>
          </a:xfrm>
          <a:prstGeom prst="rect">
            <a:avLst/>
          </a:prstGeom>
        </p:spPr>
        <p:txBody>
          <a:bodyPr/>
          <a:lstStyle/>
          <a:p>
            <a:pPr marL="342900" marR="0" lvl="0" indent="-342900" defTabSz="457200" rtl="0" eaLnBrk="1" fontAlgn="auto" latinLnBrk="0" hangingPunct="1">
              <a:lnSpc>
                <a:spcPct val="100000"/>
              </a:lnSpc>
              <a:spcBef>
                <a:spcPct val="20000"/>
              </a:spcBef>
              <a:spcAft>
                <a:spcPts val="0"/>
              </a:spcAft>
              <a:buClr>
                <a:schemeClr val="tx2"/>
              </a:buClr>
              <a:buSzTx/>
              <a:tabLst/>
              <a:defRPr/>
            </a:pPr>
            <a:r>
              <a:rPr kumimoji="0" lang="sv-SE" sz="2800" b="1" i="0" u="none" strike="noStrike" kern="1200" cap="none" spc="0" normalizeH="0" baseline="0" noProof="0" dirty="0">
                <a:ln>
                  <a:noFill/>
                </a:ln>
                <a:solidFill>
                  <a:schemeClr val="tx1"/>
                </a:solidFill>
                <a:effectLst/>
                <a:uLnTx/>
                <a:uFillTx/>
                <a:latin typeface="+mn-lt"/>
                <a:ea typeface="MS PGothic" pitchFamily="34" charset="-128"/>
                <a:cs typeface="+mn-cs"/>
              </a:rPr>
              <a:t>Preguntas</a:t>
            </a:r>
            <a:endParaRPr kumimoji="0" lang="en-GB" sz="2800" b="0" i="0" u="none" strike="noStrike" kern="1200" cap="none" spc="0" normalizeH="0" baseline="0" noProof="0" dirty="0">
              <a:ln>
                <a:noFill/>
              </a:ln>
              <a:solidFill>
                <a:schemeClr val="tx1"/>
              </a:solidFill>
              <a:effectLst/>
              <a:uLnTx/>
              <a:uFillTx/>
              <a:latin typeface="+mn-lt"/>
              <a:ea typeface="+mn-ea"/>
              <a:cs typeface="+mn-cs"/>
            </a:endParaRPr>
          </a:p>
        </p:txBody>
      </p:sp>
      <p:pic>
        <p:nvPicPr>
          <p:cNvPr id="13" name="Picture 12">
            <a:extLst>
              <a:ext uri="{FF2B5EF4-FFF2-40B4-BE49-F238E27FC236}">
                <a16:creationId xmlns:a16="http://schemas.microsoft.com/office/drawing/2014/main" id="{1A8325D7-3195-4F48-8634-2F05333C0E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008" y="4912325"/>
            <a:ext cx="3990109" cy="1870522"/>
          </a:xfrm>
          <a:prstGeom prst="rect">
            <a:avLst/>
          </a:prstGeom>
        </p:spPr>
      </p:pic>
      <p:pic>
        <p:nvPicPr>
          <p:cNvPr id="14" name="Imagen 2">
            <a:extLst>
              <a:ext uri="{FF2B5EF4-FFF2-40B4-BE49-F238E27FC236}">
                <a16:creationId xmlns:a16="http://schemas.microsoft.com/office/drawing/2014/main" id="{499AEC0B-67AF-114E-8557-57D6CA84E0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7755" y="4191990"/>
            <a:ext cx="2558141" cy="2343297"/>
          </a:xfrm>
          <a:prstGeom prst="rect">
            <a:avLst/>
          </a:prstGeom>
        </p:spPr>
      </p:pic>
    </p:spTree>
    <p:extLst>
      <p:ext uri="{BB962C8B-B14F-4D97-AF65-F5344CB8AC3E}">
        <p14:creationId xmlns:p14="http://schemas.microsoft.com/office/powerpoint/2010/main" val="15221301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818" y="638239"/>
            <a:ext cx="8728364" cy="5455227"/>
          </a:xfrm>
          <a:prstGeom prst="rect">
            <a:avLst/>
          </a:prstGeom>
        </p:spPr>
      </p:pic>
      <p:sp>
        <p:nvSpPr>
          <p:cNvPr id="3" name="Rectangle 2"/>
          <p:cNvSpPr/>
          <p:nvPr/>
        </p:nvSpPr>
        <p:spPr>
          <a:xfrm>
            <a:off x="3080730" y="638239"/>
            <a:ext cx="3510314" cy="6750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9017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txBox="1">
            <a:spLocks/>
          </p:cNvSpPr>
          <p:nvPr/>
        </p:nvSpPr>
        <p:spPr>
          <a:xfrm>
            <a:off x="414914" y="2207299"/>
            <a:ext cx="2736000" cy="2066528"/>
          </a:xfrm>
          <a:prstGeom prst="rect">
            <a:avLst/>
          </a:prstGeom>
        </p:spPr>
        <p:txBody>
          <a:bodyPr>
            <a:noAutofit/>
          </a:bodyPr>
          <a:lstStyle/>
          <a:p>
            <a:pPr marL="342900" marR="0" lvl="0" indent="-342900" fontAlgn="auto">
              <a:spcBef>
                <a:spcPts val="400"/>
              </a:spcBef>
              <a:spcAft>
                <a:spcPts val="400"/>
              </a:spcAft>
              <a:buClr>
                <a:schemeClr val="tx2"/>
              </a:buClr>
              <a:buSzTx/>
              <a:buFont typeface="Wingdings" pitchFamily="2" charset="2"/>
              <a:buChar char="ü"/>
              <a:tabLst/>
              <a:defRPr/>
            </a:pPr>
            <a:r>
              <a:rPr lang="es-ES" sz="1200" dirty="0">
                <a:ea typeface="MS PGothic" pitchFamily="34" charset="-128"/>
              </a:rPr>
              <a:t>Identificación del cliente</a:t>
            </a:r>
          </a:p>
          <a:p>
            <a:pPr marL="342900" marR="0" lvl="0" indent="-342900" fontAlgn="auto">
              <a:spcBef>
                <a:spcPts val="400"/>
              </a:spcBef>
              <a:spcAft>
                <a:spcPts val="400"/>
              </a:spcAft>
              <a:buClr>
                <a:schemeClr val="tx2"/>
              </a:buClr>
              <a:buSzTx/>
              <a:buFont typeface="Wingdings" pitchFamily="2" charset="2"/>
              <a:buChar char="ü"/>
              <a:tabLst/>
              <a:defRPr/>
            </a:pPr>
            <a:r>
              <a:rPr lang="es-ES" sz="1200" dirty="0">
                <a:ea typeface="MS PGothic" pitchFamily="34" charset="-128"/>
              </a:rPr>
              <a:t>Enrutamiento basado en habilidades</a:t>
            </a:r>
          </a:p>
          <a:p>
            <a:pPr marL="342900" marR="0" lvl="0" indent="-342900" fontAlgn="auto">
              <a:spcBef>
                <a:spcPts val="400"/>
              </a:spcBef>
              <a:spcAft>
                <a:spcPts val="400"/>
              </a:spcAft>
              <a:buClr>
                <a:schemeClr val="tx2"/>
              </a:buClr>
              <a:buSzTx/>
              <a:buFont typeface="Wingdings" pitchFamily="2" charset="2"/>
              <a:buChar char="ü"/>
              <a:tabLst/>
              <a:defRPr/>
            </a:pPr>
            <a:r>
              <a:rPr lang="es-ES" sz="1200" dirty="0">
                <a:ea typeface="MS PGothic" pitchFamily="34" charset="-128"/>
              </a:rPr>
              <a:t>Optimización de cola</a:t>
            </a:r>
          </a:p>
          <a:p>
            <a:pPr marL="342900" marR="0" lvl="0" indent="-342900" fontAlgn="auto">
              <a:spcBef>
                <a:spcPts val="400"/>
              </a:spcBef>
              <a:spcAft>
                <a:spcPts val="400"/>
              </a:spcAft>
              <a:buClr>
                <a:schemeClr val="tx2"/>
              </a:buClr>
              <a:buSzTx/>
              <a:buFont typeface="Wingdings" pitchFamily="2" charset="2"/>
              <a:buChar char="ü"/>
              <a:tabLst/>
              <a:defRPr/>
            </a:pPr>
            <a:r>
              <a:rPr lang="es-ES" sz="1200" dirty="0">
                <a:ea typeface="MS PGothic" pitchFamily="34" charset="-128"/>
              </a:rPr>
              <a:t>Señalización para indicar a dónde ir</a:t>
            </a:r>
          </a:p>
          <a:p>
            <a:pPr marL="342900" marR="0" lvl="0" indent="-342900" fontAlgn="auto">
              <a:spcBef>
                <a:spcPts val="400"/>
              </a:spcBef>
              <a:spcAft>
                <a:spcPts val="400"/>
              </a:spcAft>
              <a:buClr>
                <a:schemeClr val="tx2"/>
              </a:buClr>
              <a:buSzTx/>
              <a:buFont typeface="Wingdings" pitchFamily="2" charset="2"/>
              <a:buChar char="ü"/>
              <a:tabLst/>
              <a:defRPr/>
            </a:pPr>
            <a:r>
              <a:rPr lang="es-ES" sz="1200" dirty="0">
                <a:ea typeface="MS PGothic" pitchFamily="34" charset="-128"/>
              </a:rPr>
              <a:t>Soluciones de puntos de servicio</a:t>
            </a:r>
          </a:p>
          <a:p>
            <a:pPr marL="342900" marR="0" lvl="0" indent="-342900" fontAlgn="auto">
              <a:spcBef>
                <a:spcPts val="400"/>
              </a:spcBef>
              <a:spcAft>
                <a:spcPts val="400"/>
              </a:spcAft>
              <a:buClr>
                <a:schemeClr val="tx2"/>
              </a:buClr>
              <a:buSzTx/>
              <a:buFont typeface="Wingdings" pitchFamily="2" charset="2"/>
              <a:buChar char="ü"/>
              <a:tabLst/>
              <a:defRPr/>
            </a:pPr>
            <a:r>
              <a:rPr lang="es-ES" sz="1200" dirty="0">
                <a:ea typeface="MS PGothic" pitchFamily="34" charset="-128"/>
              </a:rPr>
              <a:t>Saludo al cliente</a:t>
            </a:r>
            <a:endParaRPr lang="en-GB" sz="1200" dirty="0">
              <a:ea typeface="MS PGothic" pitchFamily="34" charset="-128"/>
            </a:endParaRPr>
          </a:p>
        </p:txBody>
      </p:sp>
      <p:sp>
        <p:nvSpPr>
          <p:cNvPr id="3" name="Title 2"/>
          <p:cNvSpPr txBox="1">
            <a:spLocks/>
          </p:cNvSpPr>
          <p:nvPr/>
        </p:nvSpPr>
        <p:spPr>
          <a:xfrm>
            <a:off x="428400" y="161636"/>
            <a:ext cx="8287200" cy="1338023"/>
          </a:xfrm>
          <a:prstGeom prst="rect">
            <a:avLst/>
          </a:prstGeom>
        </p:spPr>
        <p:txBody>
          <a:bodyPr>
            <a:normAutofit/>
          </a:bodyPr>
          <a:lstStyle/>
          <a:p>
            <a:pPr marL="363538" lvl="0" indent="-363538" algn="ctr">
              <a:spcBef>
                <a:spcPct val="0"/>
              </a:spcBef>
              <a:defRPr/>
            </a:pPr>
            <a:r>
              <a:rPr lang="es-ES" sz="2400" dirty="0">
                <a:latin typeface="Arial" pitchFamily="34" charset="0"/>
                <a:ea typeface="+mj-ea"/>
                <a:cs typeface="Arial" pitchFamily="34" charset="0"/>
              </a:rPr>
              <a:t>4b. Servicio: el cliente recibe el servicio en función de sus necesidades e identidad</a:t>
            </a:r>
            <a:endParaRPr kumimoji="0" lang="en-GB" sz="2400" b="0"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sp>
        <p:nvSpPr>
          <p:cNvPr id="4" name="Content Placeholder 3"/>
          <p:cNvSpPr txBox="1">
            <a:spLocks/>
          </p:cNvSpPr>
          <p:nvPr/>
        </p:nvSpPr>
        <p:spPr>
          <a:xfrm>
            <a:off x="3203848" y="2207299"/>
            <a:ext cx="2736000" cy="4531431"/>
          </a:xfrm>
          <a:prstGeom prst="rect">
            <a:avLst/>
          </a:prstGeom>
        </p:spPr>
        <p:txBody>
          <a:bodyPr>
            <a:noAutofit/>
          </a:bodyPr>
          <a:lstStyle/>
          <a:p>
            <a:pPr marL="342900" indent="-342900">
              <a:spcBef>
                <a:spcPts val="400"/>
              </a:spcBef>
              <a:spcAft>
                <a:spcPts val="400"/>
              </a:spcAft>
              <a:buClr>
                <a:schemeClr val="tx2"/>
              </a:buClr>
              <a:buFont typeface="Wingdings" pitchFamily="2" charset="2"/>
              <a:buChar char="ü"/>
              <a:defRPr/>
            </a:pPr>
            <a:r>
              <a:rPr lang="es-ES" sz="1200" dirty="0">
                <a:ea typeface="MS PGothic" pitchFamily="34" charset="-128"/>
              </a:rPr>
              <a:t>Identificación del cliente</a:t>
            </a:r>
          </a:p>
          <a:p>
            <a:pPr marL="342900" indent="-342900">
              <a:spcBef>
                <a:spcPts val="400"/>
              </a:spcBef>
              <a:spcAft>
                <a:spcPts val="400"/>
              </a:spcAft>
              <a:buClr>
                <a:schemeClr val="tx2"/>
              </a:buClr>
              <a:buFont typeface="Wingdings" pitchFamily="2" charset="2"/>
              <a:buChar char="ü"/>
              <a:defRPr/>
            </a:pPr>
            <a:r>
              <a:rPr lang="es-ES" sz="1200" dirty="0">
                <a:ea typeface="MS PGothic" pitchFamily="34" charset="-128"/>
              </a:rPr>
              <a:t>Enrutamiento basado en las habilidades</a:t>
            </a:r>
          </a:p>
          <a:p>
            <a:pPr marL="342900" indent="-342900">
              <a:spcBef>
                <a:spcPts val="400"/>
              </a:spcBef>
              <a:spcAft>
                <a:spcPts val="400"/>
              </a:spcAft>
              <a:buClr>
                <a:schemeClr val="tx2"/>
              </a:buClr>
              <a:buFont typeface="Wingdings" pitchFamily="2" charset="2"/>
              <a:buChar char="ü"/>
              <a:defRPr/>
            </a:pPr>
            <a:r>
              <a:rPr lang="es-ES" sz="1200" dirty="0">
                <a:ea typeface="MS PGothic" pitchFamily="34" charset="-128"/>
              </a:rPr>
              <a:t>Optimización de cola</a:t>
            </a:r>
          </a:p>
          <a:p>
            <a:pPr marL="342900" indent="-342900">
              <a:spcBef>
                <a:spcPts val="400"/>
              </a:spcBef>
              <a:spcAft>
                <a:spcPts val="400"/>
              </a:spcAft>
              <a:buClr>
                <a:schemeClr val="tx2"/>
              </a:buClr>
              <a:buFont typeface="Wingdings" pitchFamily="2" charset="2"/>
              <a:buChar char="ü"/>
              <a:defRPr/>
            </a:pPr>
            <a:r>
              <a:rPr lang="es-ES" sz="1200" dirty="0">
                <a:ea typeface="MS PGothic" pitchFamily="34" charset="-128"/>
              </a:rPr>
              <a:t>Servicio al cliente mejorado a través de la entrega de servicios combinados</a:t>
            </a:r>
          </a:p>
          <a:p>
            <a:pPr marL="342900" indent="-342900">
              <a:spcBef>
                <a:spcPts val="400"/>
              </a:spcBef>
              <a:spcAft>
                <a:spcPts val="400"/>
              </a:spcAft>
              <a:buClr>
                <a:schemeClr val="tx2"/>
              </a:buClr>
              <a:buFont typeface="Wingdings" pitchFamily="2" charset="2"/>
              <a:buChar char="ü"/>
              <a:defRPr/>
            </a:pPr>
            <a:r>
              <a:rPr lang="es-ES" sz="1200" dirty="0">
                <a:ea typeface="MS PGothic" pitchFamily="34" charset="-128"/>
              </a:rPr>
              <a:t>Gestión del personal mejorada: necesidades y habilidades combinadas</a:t>
            </a:r>
          </a:p>
          <a:p>
            <a:pPr marL="342900" indent="-342900">
              <a:spcBef>
                <a:spcPts val="400"/>
              </a:spcBef>
              <a:spcAft>
                <a:spcPts val="400"/>
              </a:spcAft>
              <a:buClr>
                <a:schemeClr val="tx2"/>
              </a:buClr>
              <a:buFont typeface="Wingdings" pitchFamily="2" charset="2"/>
              <a:buChar char="ü"/>
              <a:defRPr/>
            </a:pPr>
            <a:r>
              <a:rPr lang="es-ES" sz="1200" dirty="0">
                <a:ea typeface="MS PGothic" pitchFamily="34" charset="-128"/>
              </a:rPr>
              <a:t>La satisfacción del personal mejora mediante el uso de la competencia central</a:t>
            </a:r>
          </a:p>
          <a:p>
            <a:pPr marL="342900" indent="-342900">
              <a:spcBef>
                <a:spcPts val="400"/>
              </a:spcBef>
              <a:spcAft>
                <a:spcPts val="400"/>
              </a:spcAft>
              <a:buClr>
                <a:schemeClr val="tx2"/>
              </a:buClr>
              <a:buFont typeface="Wingdings" pitchFamily="2" charset="2"/>
              <a:buChar char="ü"/>
              <a:defRPr/>
            </a:pPr>
            <a:r>
              <a:rPr lang="es-ES" sz="1200" dirty="0">
                <a:ea typeface="MS PGothic" pitchFamily="34" charset="-128"/>
              </a:rPr>
              <a:t>Menor tiempo de servicio ya que el personal puede enfocarse en sus áreas centrales de servicio</a:t>
            </a:r>
          </a:p>
          <a:p>
            <a:pPr marL="342900" indent="-342900">
              <a:spcBef>
                <a:spcPts val="400"/>
              </a:spcBef>
              <a:spcAft>
                <a:spcPts val="400"/>
              </a:spcAft>
              <a:buClr>
                <a:schemeClr val="tx2"/>
              </a:buClr>
              <a:buFont typeface="Wingdings" pitchFamily="2" charset="2"/>
              <a:buChar char="ü"/>
              <a:defRPr/>
            </a:pPr>
            <a:r>
              <a:rPr lang="es-ES" sz="1200" dirty="0">
                <a:ea typeface="MS PGothic" pitchFamily="34" charset="-128"/>
              </a:rPr>
              <a:t>El personal está preparado y enfocado en sus áreas de servicio principales: genera oportunidades de venta ascendente y cruzada</a:t>
            </a:r>
          </a:p>
        </p:txBody>
      </p:sp>
      <p:sp>
        <p:nvSpPr>
          <p:cNvPr id="5" name="Content Placeholder 4"/>
          <p:cNvSpPr txBox="1">
            <a:spLocks/>
          </p:cNvSpPr>
          <p:nvPr/>
        </p:nvSpPr>
        <p:spPr>
          <a:xfrm>
            <a:off x="5979212" y="2207299"/>
            <a:ext cx="2736000" cy="3657533"/>
          </a:xfrm>
          <a:prstGeom prst="rect">
            <a:avLst/>
          </a:prstGeom>
        </p:spPr>
        <p:txBody>
          <a:bodyPr>
            <a:noAutofit/>
          </a:bodyPr>
          <a:lstStyle/>
          <a:p>
            <a:pPr marL="342900" marR="0" lvl="0" indent="-342900" fontAlgn="auto">
              <a:spcBef>
                <a:spcPts val="400"/>
              </a:spcBef>
              <a:spcAft>
                <a:spcPts val="400"/>
              </a:spcAft>
              <a:buClr>
                <a:schemeClr val="tx2"/>
              </a:buClr>
              <a:buSzTx/>
              <a:buFont typeface="Wingdings" pitchFamily="2" charset="2"/>
              <a:buChar char="ü"/>
              <a:tabLst/>
              <a:defRPr/>
            </a:pPr>
            <a:r>
              <a:rPr lang="es-ES" sz="1200" dirty="0">
                <a:ea typeface="MS PGothic" pitchFamily="34" charset="-128"/>
              </a:rPr>
              <a:t>¿Cómo informa a los clientes sobre dónde y cuándo ir?</a:t>
            </a:r>
          </a:p>
          <a:p>
            <a:pPr marL="342900" marR="0" lvl="0" indent="-342900" fontAlgn="auto">
              <a:spcBef>
                <a:spcPts val="400"/>
              </a:spcBef>
              <a:spcAft>
                <a:spcPts val="400"/>
              </a:spcAft>
              <a:buClr>
                <a:schemeClr val="tx2"/>
              </a:buClr>
              <a:buSzTx/>
              <a:buFont typeface="Wingdings" pitchFamily="2" charset="2"/>
              <a:buChar char="ü"/>
              <a:tabLst/>
              <a:defRPr/>
            </a:pPr>
            <a:r>
              <a:rPr lang="es-ES" sz="1200" dirty="0">
                <a:ea typeface="MS PGothic" pitchFamily="34" charset="-128"/>
              </a:rPr>
              <a:t>¿Cómo se relaciona el personal más adecuado con las solicitudes de servicio del cliente?</a:t>
            </a:r>
          </a:p>
          <a:p>
            <a:pPr marL="342900" marR="0" lvl="0" indent="-342900" fontAlgn="auto">
              <a:spcBef>
                <a:spcPts val="400"/>
              </a:spcBef>
              <a:spcAft>
                <a:spcPts val="400"/>
              </a:spcAft>
              <a:buClr>
                <a:schemeClr val="tx2"/>
              </a:buClr>
              <a:buSzTx/>
              <a:buFont typeface="Wingdings" pitchFamily="2" charset="2"/>
              <a:buChar char="ü"/>
              <a:tabLst/>
              <a:defRPr/>
            </a:pPr>
            <a:r>
              <a:rPr lang="es-ES" sz="1200" dirty="0">
                <a:ea typeface="MS PGothic" pitchFamily="34" charset="-128"/>
              </a:rPr>
              <a:t>¿Cómo optimizas tus colas para un tiempo de espera mínimo?</a:t>
            </a:r>
          </a:p>
          <a:p>
            <a:pPr marL="342900" marR="0" lvl="0" indent="-342900" fontAlgn="auto">
              <a:spcBef>
                <a:spcPts val="400"/>
              </a:spcBef>
              <a:spcAft>
                <a:spcPts val="400"/>
              </a:spcAft>
              <a:buClr>
                <a:schemeClr val="tx2"/>
              </a:buClr>
              <a:buSzTx/>
              <a:buFont typeface="Wingdings" pitchFamily="2" charset="2"/>
              <a:buChar char="ü"/>
              <a:tabLst/>
              <a:defRPr/>
            </a:pPr>
            <a:r>
              <a:rPr lang="es-ES" sz="1200" dirty="0">
                <a:ea typeface="MS PGothic" pitchFamily="34" charset="-128"/>
              </a:rPr>
              <a:t>¿Tiene algún valor para usted tener el personal más adecuado para atender a un cliente en comparación con el personal promedio?</a:t>
            </a:r>
          </a:p>
          <a:p>
            <a:pPr marL="342900" marR="0" lvl="0" indent="-342900" fontAlgn="auto">
              <a:spcBef>
                <a:spcPts val="400"/>
              </a:spcBef>
              <a:spcAft>
                <a:spcPts val="400"/>
              </a:spcAft>
              <a:buClr>
                <a:schemeClr val="tx2"/>
              </a:buClr>
              <a:buSzTx/>
              <a:buFont typeface="Wingdings" pitchFamily="2" charset="2"/>
              <a:buChar char="ü"/>
              <a:tabLst/>
              <a:defRPr/>
            </a:pPr>
            <a:r>
              <a:rPr lang="es-ES" sz="1200" dirty="0">
                <a:ea typeface="MS PGothic" pitchFamily="34" charset="-128"/>
              </a:rPr>
              <a:t>¿La experiencia del cliente es satisfactoria?</a:t>
            </a:r>
            <a:endParaRPr lang="en-GB" sz="1200" dirty="0">
              <a:ea typeface="MS PGothic" pitchFamily="34" charset="-128"/>
            </a:endParaRPr>
          </a:p>
        </p:txBody>
      </p:sp>
      <p:sp>
        <p:nvSpPr>
          <p:cNvPr id="9" name="Text Placeholder 7"/>
          <p:cNvSpPr txBox="1">
            <a:spLocks/>
          </p:cNvSpPr>
          <p:nvPr/>
        </p:nvSpPr>
        <p:spPr>
          <a:xfrm>
            <a:off x="683568" y="1604797"/>
            <a:ext cx="2736000" cy="960107"/>
          </a:xfrm>
          <a:prstGeom prst="rect">
            <a:avLst/>
          </a:prstGeom>
        </p:spPr>
        <p:txBody>
          <a:bodyPr/>
          <a:lstStyle/>
          <a:p>
            <a:pPr marL="342900" marR="0" lvl="0" indent="-342900" defTabSz="457200" rtl="0" eaLnBrk="1" fontAlgn="auto" latinLnBrk="0" hangingPunct="1">
              <a:lnSpc>
                <a:spcPct val="100000"/>
              </a:lnSpc>
              <a:spcBef>
                <a:spcPct val="20000"/>
              </a:spcBef>
              <a:spcAft>
                <a:spcPts val="0"/>
              </a:spcAft>
              <a:buClr>
                <a:schemeClr val="tx2"/>
              </a:buClr>
              <a:buSzTx/>
              <a:tabLst/>
              <a:defRPr/>
            </a:pPr>
            <a:r>
              <a:rPr kumimoji="0" lang="sv-SE" sz="2800" b="1" i="0" u="none" strike="noStrike" kern="1200" cap="none" spc="0" normalizeH="0" baseline="0" noProof="0" dirty="0">
                <a:ln>
                  <a:noFill/>
                </a:ln>
                <a:solidFill>
                  <a:schemeClr val="tx1"/>
                </a:solidFill>
                <a:effectLst/>
                <a:uLnTx/>
                <a:uFillTx/>
                <a:latin typeface="+mn-lt"/>
                <a:ea typeface="MS PGothic" pitchFamily="34" charset="-128"/>
                <a:cs typeface="+mn-cs"/>
              </a:rPr>
              <a:t>CFS solucion</a:t>
            </a:r>
            <a:endParaRPr kumimoji="0" lang="sv-SE" sz="2800" b="1" i="0" u="none" strike="noStrike" kern="1200" cap="none" spc="0" normalizeH="0" baseline="0" noProof="0" dirty="0">
              <a:ln>
                <a:noFill/>
              </a:ln>
              <a:solidFill>
                <a:srgbClr val="FFFFFF"/>
              </a:solidFill>
              <a:effectLst/>
              <a:uLnTx/>
              <a:uFillTx/>
              <a:latin typeface="Calibri" pitchFamily="34" charset="0"/>
              <a:ea typeface="MS PGothic" pitchFamily="34" charset="-128"/>
              <a:cs typeface="+mn-cs"/>
            </a:endParaRPr>
          </a:p>
        </p:txBody>
      </p:sp>
      <p:sp>
        <p:nvSpPr>
          <p:cNvPr id="10" name="Text Placeholder 8"/>
          <p:cNvSpPr txBox="1">
            <a:spLocks/>
          </p:cNvSpPr>
          <p:nvPr/>
        </p:nvSpPr>
        <p:spPr>
          <a:xfrm>
            <a:off x="3525436" y="1604797"/>
            <a:ext cx="2736000" cy="960107"/>
          </a:xfrm>
          <a:prstGeom prst="rect">
            <a:avLst/>
          </a:prstGeom>
        </p:spPr>
        <p:txBody>
          <a:bodyPr/>
          <a:lstStyle/>
          <a:p>
            <a:pPr marL="342900" marR="0" lvl="0" indent="-342900" defTabSz="457200" rtl="0" eaLnBrk="1" fontAlgn="auto" latinLnBrk="0" hangingPunct="1">
              <a:lnSpc>
                <a:spcPct val="100000"/>
              </a:lnSpc>
              <a:spcBef>
                <a:spcPct val="20000"/>
              </a:spcBef>
              <a:spcAft>
                <a:spcPts val="0"/>
              </a:spcAft>
              <a:buClr>
                <a:schemeClr val="tx2"/>
              </a:buClr>
              <a:buSzTx/>
              <a:tabLst/>
              <a:defRPr/>
            </a:pPr>
            <a:r>
              <a:rPr kumimoji="0" lang="sv-SE" sz="2800" b="1" i="0" u="none" strike="noStrike" kern="1200" cap="none" spc="0" normalizeH="0" baseline="0" noProof="0" dirty="0">
                <a:ln>
                  <a:noFill/>
                </a:ln>
                <a:solidFill>
                  <a:schemeClr val="tx1"/>
                </a:solidFill>
                <a:effectLst/>
                <a:uLnTx/>
                <a:uFillTx/>
                <a:latin typeface="+mn-lt"/>
                <a:ea typeface="MS PGothic" pitchFamily="34" charset="-128"/>
                <a:cs typeface="+mn-cs"/>
              </a:rPr>
              <a:t>  Beneficios</a:t>
            </a:r>
            <a:endParaRPr kumimoji="0" lang="en-GB"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11" name="Text Placeholder 9"/>
          <p:cNvSpPr txBox="1">
            <a:spLocks/>
          </p:cNvSpPr>
          <p:nvPr/>
        </p:nvSpPr>
        <p:spPr>
          <a:xfrm>
            <a:off x="6300496" y="1604797"/>
            <a:ext cx="2736000" cy="960107"/>
          </a:xfrm>
          <a:prstGeom prst="rect">
            <a:avLst/>
          </a:prstGeom>
        </p:spPr>
        <p:txBody>
          <a:bodyPr/>
          <a:lstStyle/>
          <a:p>
            <a:pPr marL="342900" marR="0" lvl="0" indent="-342900" defTabSz="457200" rtl="0" eaLnBrk="1" fontAlgn="auto" latinLnBrk="0" hangingPunct="1">
              <a:lnSpc>
                <a:spcPct val="100000"/>
              </a:lnSpc>
              <a:spcBef>
                <a:spcPct val="20000"/>
              </a:spcBef>
              <a:spcAft>
                <a:spcPts val="0"/>
              </a:spcAft>
              <a:buClr>
                <a:schemeClr val="tx2"/>
              </a:buClr>
              <a:buSzTx/>
              <a:tabLst/>
              <a:defRPr/>
            </a:pPr>
            <a:r>
              <a:rPr kumimoji="0" lang="sv-SE" sz="2800" b="1" i="0" u="none" strike="noStrike" kern="1200" cap="none" spc="0" normalizeH="0" baseline="0" noProof="0" dirty="0">
                <a:ln>
                  <a:noFill/>
                </a:ln>
                <a:solidFill>
                  <a:schemeClr val="tx1"/>
                </a:solidFill>
                <a:effectLst/>
                <a:uLnTx/>
                <a:uFillTx/>
                <a:latin typeface="+mn-lt"/>
                <a:ea typeface="MS PGothic" pitchFamily="34" charset="-128"/>
                <a:cs typeface="+mn-cs"/>
              </a:rPr>
              <a:t>  Preguntas</a:t>
            </a:r>
            <a:endParaRPr kumimoji="0" lang="en-GB" sz="2800" b="0" i="0" u="none" strike="noStrike" kern="1200" cap="none" spc="0" normalizeH="0" baseline="0" noProof="0" dirty="0">
              <a:ln>
                <a:noFill/>
              </a:ln>
              <a:solidFill>
                <a:schemeClr val="tx1"/>
              </a:solidFill>
              <a:effectLst/>
              <a:uLnTx/>
              <a:uFillTx/>
              <a:latin typeface="+mn-lt"/>
              <a:ea typeface="+mn-ea"/>
              <a:cs typeface="+mn-cs"/>
            </a:endParaRPr>
          </a:p>
        </p:txBody>
      </p:sp>
      <p:pic>
        <p:nvPicPr>
          <p:cNvPr id="1026" name="Picture 2" descr="C:\Users\Qlogik\Documents\Q Logik\Folletos\Imágenes\QMobility look.png"/>
          <p:cNvPicPr>
            <a:picLocks noChangeAspect="1" noChangeArrowheads="1"/>
          </p:cNvPicPr>
          <p:nvPr/>
        </p:nvPicPr>
        <p:blipFill>
          <a:blip r:embed="rId2"/>
          <a:srcRect/>
          <a:stretch>
            <a:fillRect/>
          </a:stretch>
        </p:blipFill>
        <p:spPr bwMode="auto">
          <a:xfrm>
            <a:off x="543794" y="4175759"/>
            <a:ext cx="2546160" cy="2357761"/>
          </a:xfrm>
          <a:prstGeom prst="rect">
            <a:avLst/>
          </a:prstGeom>
          <a:noFill/>
        </p:spPr>
      </p:pic>
    </p:spTree>
    <p:extLst>
      <p:ext uri="{BB962C8B-B14F-4D97-AF65-F5344CB8AC3E}">
        <p14:creationId xmlns:p14="http://schemas.microsoft.com/office/powerpoint/2010/main" val="40204430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729D4F60-168A-4619-9BC6-A5D1D1498A6B}"/>
              </a:ext>
            </a:extLst>
          </p:cNvPr>
          <p:cNvSpPr txBox="1">
            <a:spLocks/>
          </p:cNvSpPr>
          <p:nvPr/>
        </p:nvSpPr>
        <p:spPr>
          <a:xfrm>
            <a:off x="428400" y="161636"/>
            <a:ext cx="8287200" cy="1338023"/>
          </a:xfrm>
          <a:prstGeom prst="rect">
            <a:avLst/>
          </a:prstGeom>
        </p:spPr>
        <p:txBody>
          <a:bodyPr>
            <a:normAutofit/>
          </a:bodyPr>
          <a:lstStyle/>
          <a:p>
            <a:pPr marL="363538" lvl="0" indent="-363538" algn="ctr">
              <a:spcBef>
                <a:spcPct val="0"/>
              </a:spcBef>
              <a:defRPr/>
            </a:pPr>
            <a:r>
              <a:rPr lang="es-ES" sz="2400" dirty="0">
                <a:latin typeface="Arial" pitchFamily="34" charset="0"/>
                <a:ea typeface="+mj-ea"/>
                <a:cs typeface="Arial" pitchFamily="34" charset="0"/>
              </a:rPr>
              <a:t>4c. Servicio: QRECORDER, una licencia de software opcional utilizada para mejorar el rendimiento de sus empleados</a:t>
            </a:r>
            <a:endParaRPr kumimoji="0" lang="en-GB" sz="2400" b="0"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pic>
        <p:nvPicPr>
          <p:cNvPr id="4" name="Imagen 3">
            <a:extLst>
              <a:ext uri="{FF2B5EF4-FFF2-40B4-BE49-F238E27FC236}">
                <a16:creationId xmlns:a16="http://schemas.microsoft.com/office/drawing/2014/main" id="{CA3E5F2A-018E-4920-A0A3-3B75736D090C}"/>
              </a:ext>
            </a:extLst>
          </p:cNvPr>
          <p:cNvPicPr>
            <a:picLocks noChangeAspect="1"/>
          </p:cNvPicPr>
          <p:nvPr/>
        </p:nvPicPr>
        <p:blipFill>
          <a:blip r:embed="rId2"/>
          <a:stretch>
            <a:fillRect/>
          </a:stretch>
        </p:blipFill>
        <p:spPr>
          <a:xfrm>
            <a:off x="773721" y="4018649"/>
            <a:ext cx="7596555" cy="2316571"/>
          </a:xfrm>
          <a:prstGeom prst="rect">
            <a:avLst/>
          </a:prstGeom>
        </p:spPr>
      </p:pic>
      <p:pic>
        <p:nvPicPr>
          <p:cNvPr id="5" name="Imagen 4">
            <a:extLst>
              <a:ext uri="{FF2B5EF4-FFF2-40B4-BE49-F238E27FC236}">
                <a16:creationId xmlns:a16="http://schemas.microsoft.com/office/drawing/2014/main" id="{71037C66-1A8E-4B49-8F61-E63E3E947A7E}"/>
              </a:ext>
            </a:extLst>
          </p:cNvPr>
          <p:cNvPicPr>
            <a:picLocks noChangeAspect="1"/>
          </p:cNvPicPr>
          <p:nvPr/>
        </p:nvPicPr>
        <p:blipFill>
          <a:blip r:embed="rId3"/>
          <a:stretch>
            <a:fillRect/>
          </a:stretch>
        </p:blipFill>
        <p:spPr>
          <a:xfrm>
            <a:off x="773720" y="1371128"/>
            <a:ext cx="7596556" cy="2329611"/>
          </a:xfrm>
          <a:prstGeom prst="rect">
            <a:avLst/>
          </a:prstGeom>
        </p:spPr>
      </p:pic>
    </p:spTree>
    <p:extLst>
      <p:ext uri="{BB962C8B-B14F-4D97-AF65-F5344CB8AC3E}">
        <p14:creationId xmlns:p14="http://schemas.microsoft.com/office/powerpoint/2010/main" val="20642006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B501DAB-257B-054A-A8EF-6D5ECD29C1C1}"/>
              </a:ext>
            </a:extLst>
          </p:cNvPr>
          <p:cNvSpPr/>
          <p:nvPr/>
        </p:nvSpPr>
        <p:spPr>
          <a:xfrm>
            <a:off x="789709" y="2832377"/>
            <a:ext cx="7564582" cy="3231654"/>
          </a:xfrm>
          <a:prstGeom prst="rect">
            <a:avLst/>
          </a:prstGeom>
        </p:spPr>
        <p:txBody>
          <a:bodyPr wrap="square">
            <a:spAutoFit/>
          </a:bodyPr>
          <a:lstStyle/>
          <a:p>
            <a:pPr algn="ctr"/>
            <a:r>
              <a:rPr lang="es-ES" sz="2800" b="1" dirty="0"/>
              <a:t>Solución Inteligente para mejorar Flujo de Clientes a medida de todo tipo de clientes y a sus necesidades.</a:t>
            </a:r>
          </a:p>
          <a:p>
            <a:pPr algn="ctr"/>
            <a:endParaRPr lang="es-ES" sz="2800" b="1" dirty="0"/>
          </a:p>
          <a:p>
            <a:pPr algn="ctr"/>
            <a:endParaRPr lang="es-ES" sz="2800" b="1" dirty="0"/>
          </a:p>
          <a:p>
            <a:pPr algn="ctr"/>
            <a:r>
              <a:rPr lang="es-ES" sz="2400" b="1" i="1" dirty="0"/>
              <a:t>Arquitecturas disponibles a su </a:t>
            </a:r>
            <a:r>
              <a:rPr lang="es-ES" sz="2400" b="1" i="1" dirty="0" err="1"/>
              <a:t>eleccion</a:t>
            </a:r>
            <a:r>
              <a:rPr lang="es-ES" sz="2400" b="1" i="1" dirty="0"/>
              <a:t>:</a:t>
            </a:r>
          </a:p>
          <a:p>
            <a:pPr algn="ctr"/>
            <a:r>
              <a:rPr lang="es-ES" sz="2000" b="1" i="1" dirty="0"/>
              <a:t>Independiente, Centralizada o Distribuida </a:t>
            </a:r>
          </a:p>
          <a:p>
            <a:pPr algn="ctr"/>
            <a:r>
              <a:rPr lang="es-ES" sz="2000" b="1" i="1" dirty="0"/>
              <a:t>(En versiones Light-Suite-Enterprise).</a:t>
            </a:r>
          </a:p>
        </p:txBody>
      </p:sp>
      <p:pic>
        <p:nvPicPr>
          <p:cNvPr id="4" name="Imagen 82" descr="Logotipo&#10;&#10;Descripción generada automáticamente">
            <a:extLst>
              <a:ext uri="{FF2B5EF4-FFF2-40B4-BE49-F238E27FC236}">
                <a16:creationId xmlns:a16="http://schemas.microsoft.com/office/drawing/2014/main" id="{F06795F1-B6E1-9676-6252-AC23F2173D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3195" y="841194"/>
            <a:ext cx="5597610" cy="1271813"/>
          </a:xfrm>
          <a:prstGeom prst="rect">
            <a:avLst/>
          </a:prstGeom>
        </p:spPr>
      </p:pic>
    </p:spTree>
    <p:extLst>
      <p:ext uri="{BB962C8B-B14F-4D97-AF65-F5344CB8AC3E}">
        <p14:creationId xmlns:p14="http://schemas.microsoft.com/office/powerpoint/2010/main" val="32719641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txBox="1">
            <a:spLocks/>
          </p:cNvSpPr>
          <p:nvPr/>
        </p:nvSpPr>
        <p:spPr>
          <a:xfrm>
            <a:off x="395263" y="2228866"/>
            <a:ext cx="2736000" cy="2601416"/>
          </a:xfrm>
          <a:prstGeom prst="rect">
            <a:avLst/>
          </a:prstGeom>
        </p:spPr>
        <p:txBody>
          <a:bodyPr>
            <a:noAutofit/>
          </a:bodyPr>
          <a:lstStyle/>
          <a:p>
            <a:pPr marL="342900" marR="0" lvl="0" indent="-342900" fontAlgn="auto">
              <a:spcBef>
                <a:spcPts val="400"/>
              </a:spcBef>
              <a:spcAft>
                <a:spcPts val="400"/>
              </a:spcAft>
              <a:buClr>
                <a:schemeClr val="tx2"/>
              </a:buClr>
              <a:buSzTx/>
              <a:buFont typeface="Wingdings" pitchFamily="2" charset="2"/>
              <a:buChar char="ü"/>
              <a:tabLst/>
              <a:defRPr/>
            </a:pPr>
            <a:r>
              <a:rPr lang="es-ES" sz="1200" dirty="0">
                <a:ea typeface="MS PGothic" pitchFamily="34" charset="-128"/>
              </a:rPr>
              <a:t>Unidades de retroalimentación para proporcionar sugerencias y encuestas que permiten obtener datos cualitativos sobre la percepción de los clientes.</a:t>
            </a:r>
          </a:p>
          <a:p>
            <a:pPr marL="342900" marR="0" lvl="0" indent="-342900" fontAlgn="auto">
              <a:spcBef>
                <a:spcPts val="400"/>
              </a:spcBef>
              <a:spcAft>
                <a:spcPts val="400"/>
              </a:spcAft>
              <a:buClr>
                <a:schemeClr val="tx2"/>
              </a:buClr>
              <a:buSzTx/>
              <a:buFont typeface="Wingdings" pitchFamily="2" charset="2"/>
              <a:buChar char="ü"/>
              <a:tabLst/>
              <a:defRPr/>
            </a:pPr>
            <a:r>
              <a:rPr lang="es-ES" sz="1200" dirty="0">
                <a:ea typeface="MS PGothic" pitchFamily="34" charset="-128"/>
              </a:rPr>
              <a:t>Pantallas táctiles para aplicación de encuestas personales</a:t>
            </a:r>
          </a:p>
          <a:p>
            <a:pPr marL="342900" marR="0" lvl="0" indent="-342900" fontAlgn="auto">
              <a:spcBef>
                <a:spcPts val="400"/>
              </a:spcBef>
              <a:spcAft>
                <a:spcPts val="400"/>
              </a:spcAft>
              <a:buClr>
                <a:schemeClr val="tx2"/>
              </a:buClr>
              <a:buSzTx/>
              <a:buFont typeface="Wingdings" pitchFamily="2" charset="2"/>
              <a:buChar char="ü"/>
              <a:tabLst/>
              <a:defRPr/>
            </a:pPr>
            <a:r>
              <a:rPr lang="es-ES" sz="1200" dirty="0">
                <a:ea typeface="MS PGothic" pitchFamily="34" charset="-128"/>
              </a:rPr>
              <a:t>Punto de servicio (Kiosco) para usos múltiples y soluciones.</a:t>
            </a:r>
            <a:endParaRPr lang="en-GB" sz="1200" dirty="0">
              <a:ea typeface="MS PGothic" pitchFamily="34" charset="-128"/>
            </a:endParaRPr>
          </a:p>
        </p:txBody>
      </p:sp>
      <p:sp>
        <p:nvSpPr>
          <p:cNvPr id="3" name="Title 2"/>
          <p:cNvSpPr txBox="1">
            <a:spLocks/>
          </p:cNvSpPr>
          <p:nvPr/>
        </p:nvSpPr>
        <p:spPr>
          <a:xfrm>
            <a:off x="428400" y="138545"/>
            <a:ext cx="8287200" cy="1361114"/>
          </a:xfrm>
          <a:prstGeom prst="rect">
            <a:avLst/>
          </a:prstGeom>
        </p:spPr>
        <p:txBody>
          <a:bodyPr>
            <a:normAutofit/>
          </a:bodyPr>
          <a:lstStyle/>
          <a:p>
            <a:pPr marL="363538" lvl="0" indent="-363538" algn="ctr">
              <a:spcBef>
                <a:spcPct val="0"/>
              </a:spcBef>
              <a:defRPr/>
            </a:pPr>
            <a:r>
              <a:rPr lang="es-ES" sz="2400" dirty="0">
                <a:latin typeface="Arial" pitchFamily="34" charset="0"/>
                <a:ea typeface="+mj-ea"/>
                <a:cs typeface="Arial" pitchFamily="34" charset="0"/>
              </a:rPr>
              <a:t>5. Post servicio: El cliente proporciona comentarios sobre la experiencia del servicio</a:t>
            </a:r>
            <a:endParaRPr kumimoji="0" lang="en-GB" sz="2400" b="0"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sp>
        <p:nvSpPr>
          <p:cNvPr id="4" name="Content Placeholder 3"/>
          <p:cNvSpPr txBox="1">
            <a:spLocks/>
          </p:cNvSpPr>
          <p:nvPr/>
        </p:nvSpPr>
        <p:spPr>
          <a:xfrm>
            <a:off x="3190278" y="2242794"/>
            <a:ext cx="2736000" cy="1870705"/>
          </a:xfrm>
          <a:prstGeom prst="rect">
            <a:avLst/>
          </a:prstGeom>
        </p:spPr>
        <p:txBody>
          <a:bodyPr>
            <a:noAutofit/>
          </a:bodyPr>
          <a:lstStyle/>
          <a:p>
            <a:pPr marL="342900" indent="-342900">
              <a:spcBef>
                <a:spcPts val="400"/>
              </a:spcBef>
              <a:spcAft>
                <a:spcPts val="400"/>
              </a:spcAft>
              <a:buClr>
                <a:schemeClr val="tx2"/>
              </a:buClr>
              <a:buFont typeface="Wingdings" pitchFamily="2" charset="2"/>
              <a:buChar char="ü"/>
              <a:defRPr/>
            </a:pPr>
            <a:r>
              <a:rPr lang="es-ES" sz="1200" dirty="0">
                <a:ea typeface="MS PGothic" pitchFamily="34" charset="-128"/>
              </a:rPr>
              <a:t>Comentarios inmediatos después de que el cliente recibió el servicio</a:t>
            </a:r>
          </a:p>
          <a:p>
            <a:pPr marL="342900" indent="-342900">
              <a:spcBef>
                <a:spcPts val="400"/>
              </a:spcBef>
              <a:spcAft>
                <a:spcPts val="400"/>
              </a:spcAft>
              <a:buClr>
                <a:schemeClr val="tx2"/>
              </a:buClr>
              <a:buFont typeface="Wingdings" pitchFamily="2" charset="2"/>
              <a:buChar char="ü"/>
              <a:defRPr/>
            </a:pPr>
            <a:r>
              <a:rPr lang="es-ES" sz="1200" dirty="0">
                <a:ea typeface="MS PGothic" pitchFamily="34" charset="-128"/>
              </a:rPr>
              <a:t>Comprensión administrativa de lo que los clientes realmente sienten y piensan</a:t>
            </a:r>
          </a:p>
          <a:p>
            <a:pPr marL="342900" indent="-342900">
              <a:spcBef>
                <a:spcPts val="400"/>
              </a:spcBef>
              <a:spcAft>
                <a:spcPts val="400"/>
              </a:spcAft>
              <a:buClr>
                <a:schemeClr val="tx2"/>
              </a:buClr>
              <a:buFont typeface="Wingdings" pitchFamily="2" charset="2"/>
              <a:buChar char="ü"/>
              <a:defRPr/>
            </a:pPr>
            <a:r>
              <a:rPr lang="es-ES" sz="1200" dirty="0">
                <a:ea typeface="MS PGothic" pitchFamily="34" charset="-128"/>
              </a:rPr>
              <a:t>Mejora basada en el conocimiento</a:t>
            </a:r>
            <a:endParaRPr lang="en-GB" sz="1200" dirty="0">
              <a:ea typeface="MS PGothic" pitchFamily="34" charset="-128"/>
            </a:endParaRPr>
          </a:p>
        </p:txBody>
      </p:sp>
      <p:sp>
        <p:nvSpPr>
          <p:cNvPr id="5" name="Content Placeholder 4"/>
          <p:cNvSpPr txBox="1">
            <a:spLocks/>
          </p:cNvSpPr>
          <p:nvPr/>
        </p:nvSpPr>
        <p:spPr>
          <a:xfrm>
            <a:off x="6070427" y="2228866"/>
            <a:ext cx="2736000" cy="2121363"/>
          </a:xfrm>
          <a:prstGeom prst="rect">
            <a:avLst/>
          </a:prstGeom>
        </p:spPr>
        <p:txBody>
          <a:bodyPr>
            <a:noAutofit/>
          </a:bodyPr>
          <a:lstStyle/>
          <a:p>
            <a:pPr marL="342900" marR="0" lvl="0" indent="-342900" fontAlgn="auto">
              <a:spcBef>
                <a:spcPts val="400"/>
              </a:spcBef>
              <a:spcAft>
                <a:spcPts val="400"/>
              </a:spcAft>
              <a:buClr>
                <a:schemeClr val="tx2"/>
              </a:buClr>
              <a:buSzTx/>
              <a:buFont typeface="Wingdings" pitchFamily="2" charset="2"/>
              <a:buChar char="ü"/>
              <a:tabLst/>
              <a:defRPr/>
            </a:pPr>
            <a:r>
              <a:rPr lang="es-ES" sz="1200" dirty="0">
                <a:ea typeface="MS PGothic" pitchFamily="34" charset="-128"/>
              </a:rPr>
              <a:t>¿Cómo obtiene comentarios sobre el servicio prestado por un cliente?</a:t>
            </a:r>
          </a:p>
          <a:p>
            <a:pPr marL="342900" marR="0" lvl="0" indent="-342900" fontAlgn="auto">
              <a:spcBef>
                <a:spcPts val="400"/>
              </a:spcBef>
              <a:spcAft>
                <a:spcPts val="400"/>
              </a:spcAft>
              <a:buClr>
                <a:schemeClr val="tx2"/>
              </a:buClr>
              <a:buSzTx/>
              <a:buFont typeface="Wingdings" pitchFamily="2" charset="2"/>
              <a:buChar char="ü"/>
              <a:tabLst/>
              <a:defRPr/>
            </a:pPr>
            <a:r>
              <a:rPr lang="es-ES" sz="1200" dirty="0">
                <a:ea typeface="MS PGothic" pitchFamily="34" charset="-128"/>
              </a:rPr>
              <a:t>¿Cómo utiliza la información de comentarios sobre la experiencia del servicio?</a:t>
            </a:r>
            <a:endParaRPr kumimoji="0" lang="en-GB" sz="1200" b="0" i="0" u="none" strike="noStrike" kern="1200" cap="none" spc="0" normalizeH="0" baseline="0" noProof="0" dirty="0">
              <a:ln>
                <a:noFill/>
              </a:ln>
              <a:solidFill>
                <a:schemeClr val="tx1"/>
              </a:solidFill>
              <a:effectLst/>
              <a:uLnTx/>
              <a:uFillTx/>
              <a:latin typeface="+mn-lt"/>
              <a:ea typeface="MS PGothic" pitchFamily="34" charset="-128"/>
              <a:cs typeface="+mn-cs"/>
            </a:endParaRPr>
          </a:p>
        </p:txBody>
      </p:sp>
      <p:sp>
        <p:nvSpPr>
          <p:cNvPr id="9" name="Text Placeholder 7"/>
          <p:cNvSpPr txBox="1">
            <a:spLocks/>
          </p:cNvSpPr>
          <p:nvPr/>
        </p:nvSpPr>
        <p:spPr>
          <a:xfrm>
            <a:off x="683568" y="1604797"/>
            <a:ext cx="2736000" cy="960107"/>
          </a:xfrm>
          <a:prstGeom prst="rect">
            <a:avLst/>
          </a:prstGeom>
        </p:spPr>
        <p:txBody>
          <a:bodyPr/>
          <a:lstStyle/>
          <a:p>
            <a:pPr marL="342900" marR="0" lvl="0" indent="-342900" defTabSz="457200" rtl="0" eaLnBrk="1" fontAlgn="auto" latinLnBrk="0" hangingPunct="1">
              <a:lnSpc>
                <a:spcPct val="100000"/>
              </a:lnSpc>
              <a:spcBef>
                <a:spcPct val="20000"/>
              </a:spcBef>
              <a:spcAft>
                <a:spcPts val="0"/>
              </a:spcAft>
              <a:buClr>
                <a:schemeClr val="tx2"/>
              </a:buClr>
              <a:buSzTx/>
              <a:tabLst/>
              <a:defRPr/>
            </a:pPr>
            <a:r>
              <a:rPr kumimoji="0" lang="sv-SE" sz="2800" b="1" i="0" u="none" strike="noStrike" kern="1200" cap="none" spc="0" normalizeH="0" baseline="0" noProof="0" dirty="0">
                <a:ln>
                  <a:noFill/>
                </a:ln>
                <a:solidFill>
                  <a:schemeClr val="tx1"/>
                </a:solidFill>
                <a:effectLst/>
                <a:uLnTx/>
                <a:uFillTx/>
                <a:latin typeface="+mn-lt"/>
                <a:ea typeface="MS PGothic" pitchFamily="34" charset="-128"/>
                <a:cs typeface="+mn-cs"/>
              </a:rPr>
              <a:t>CFS solucion</a:t>
            </a:r>
            <a:endParaRPr kumimoji="0" lang="sv-SE" sz="2800" b="1" i="0" u="none" strike="noStrike" kern="1200" cap="none" spc="0" normalizeH="0" baseline="0" noProof="0" dirty="0">
              <a:ln>
                <a:noFill/>
              </a:ln>
              <a:solidFill>
                <a:srgbClr val="FFFFFF"/>
              </a:solidFill>
              <a:effectLst/>
              <a:uLnTx/>
              <a:uFillTx/>
              <a:latin typeface="Calibri" pitchFamily="34" charset="0"/>
              <a:ea typeface="MS PGothic" pitchFamily="34" charset="-128"/>
              <a:cs typeface="+mn-cs"/>
            </a:endParaRPr>
          </a:p>
        </p:txBody>
      </p:sp>
      <p:sp>
        <p:nvSpPr>
          <p:cNvPr id="10" name="Text Placeholder 8"/>
          <p:cNvSpPr txBox="1">
            <a:spLocks/>
          </p:cNvSpPr>
          <p:nvPr/>
        </p:nvSpPr>
        <p:spPr>
          <a:xfrm>
            <a:off x="3525436" y="1604797"/>
            <a:ext cx="2736000" cy="960107"/>
          </a:xfrm>
          <a:prstGeom prst="rect">
            <a:avLst/>
          </a:prstGeom>
        </p:spPr>
        <p:txBody>
          <a:bodyPr/>
          <a:lstStyle/>
          <a:p>
            <a:pPr marL="342900" marR="0" lvl="0" indent="-342900" defTabSz="457200" rtl="0" eaLnBrk="1" fontAlgn="auto" latinLnBrk="0" hangingPunct="1">
              <a:lnSpc>
                <a:spcPct val="100000"/>
              </a:lnSpc>
              <a:spcBef>
                <a:spcPct val="20000"/>
              </a:spcBef>
              <a:spcAft>
                <a:spcPts val="0"/>
              </a:spcAft>
              <a:buClr>
                <a:schemeClr val="tx2"/>
              </a:buClr>
              <a:buSzTx/>
              <a:tabLst/>
              <a:defRPr/>
            </a:pPr>
            <a:r>
              <a:rPr kumimoji="0" lang="sv-SE" sz="2800" b="1" i="0" u="none" strike="noStrike" kern="1200" cap="none" spc="0" normalizeH="0" baseline="0" noProof="0" dirty="0">
                <a:ln>
                  <a:noFill/>
                </a:ln>
                <a:solidFill>
                  <a:schemeClr val="tx1"/>
                </a:solidFill>
                <a:effectLst/>
                <a:uLnTx/>
                <a:uFillTx/>
                <a:latin typeface="+mn-lt"/>
                <a:ea typeface="MS PGothic" pitchFamily="34" charset="-128"/>
                <a:cs typeface="+mn-cs"/>
              </a:rPr>
              <a:t>Beneficio</a:t>
            </a:r>
            <a:endParaRPr kumimoji="0" lang="en-GB"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11" name="Text Placeholder 9"/>
          <p:cNvSpPr txBox="1">
            <a:spLocks/>
          </p:cNvSpPr>
          <p:nvPr/>
        </p:nvSpPr>
        <p:spPr>
          <a:xfrm>
            <a:off x="6300496" y="1604797"/>
            <a:ext cx="2736000" cy="960107"/>
          </a:xfrm>
          <a:prstGeom prst="rect">
            <a:avLst/>
          </a:prstGeom>
        </p:spPr>
        <p:txBody>
          <a:bodyPr/>
          <a:lstStyle/>
          <a:p>
            <a:pPr marL="342900" marR="0" lvl="0" indent="-342900" defTabSz="457200" rtl="0" eaLnBrk="1" fontAlgn="auto" latinLnBrk="0" hangingPunct="1">
              <a:lnSpc>
                <a:spcPct val="100000"/>
              </a:lnSpc>
              <a:spcBef>
                <a:spcPct val="20000"/>
              </a:spcBef>
              <a:spcAft>
                <a:spcPts val="0"/>
              </a:spcAft>
              <a:buClr>
                <a:schemeClr val="tx2"/>
              </a:buClr>
              <a:buSzTx/>
              <a:tabLst/>
              <a:defRPr/>
            </a:pPr>
            <a:r>
              <a:rPr kumimoji="0" lang="sv-SE" sz="2800" b="1" i="0" u="none" strike="noStrike" kern="1200" cap="none" spc="0" normalizeH="0" baseline="0" noProof="0" dirty="0">
                <a:ln>
                  <a:noFill/>
                </a:ln>
                <a:solidFill>
                  <a:schemeClr val="tx1"/>
                </a:solidFill>
                <a:effectLst/>
                <a:uLnTx/>
                <a:uFillTx/>
                <a:latin typeface="+mn-lt"/>
                <a:ea typeface="MS PGothic" pitchFamily="34" charset="-128"/>
                <a:cs typeface="+mn-cs"/>
              </a:rPr>
              <a:t>Preguntas</a:t>
            </a:r>
            <a:endParaRPr kumimoji="0" lang="en-GB" sz="2800" b="0" i="0" u="none" strike="noStrike" kern="1200" cap="none" spc="0" normalizeH="0" baseline="0" noProof="0" dirty="0">
              <a:ln>
                <a:noFill/>
              </a:ln>
              <a:solidFill>
                <a:schemeClr val="tx1"/>
              </a:solidFill>
              <a:effectLst/>
              <a:uLnTx/>
              <a:uFillTx/>
              <a:latin typeface="+mn-lt"/>
              <a:ea typeface="+mn-ea"/>
              <a:cs typeface="+mn-cs"/>
            </a:endParaRPr>
          </a:p>
        </p:txBody>
      </p:sp>
      <p:pic>
        <p:nvPicPr>
          <p:cNvPr id="13" name="Picture 1" descr="page1image1725216">
            <a:extLst>
              <a:ext uri="{FF2B5EF4-FFF2-40B4-BE49-F238E27FC236}">
                <a16:creationId xmlns:a16="http://schemas.microsoft.com/office/drawing/2014/main" id="{E97553DB-79C8-B14C-9E9F-3CCA2FC158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5458" y="4113498"/>
            <a:ext cx="3174505" cy="258003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29AF9FF4-2551-6143-A3C3-810CBA980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3211" y="4029494"/>
            <a:ext cx="2900789" cy="2081629"/>
          </a:xfrm>
          <a:prstGeom prst="rect">
            <a:avLst/>
          </a:prstGeom>
        </p:spPr>
      </p:pic>
      <p:pic>
        <p:nvPicPr>
          <p:cNvPr id="1025" name="Picture 1" descr="page1image23857392">
            <a:extLst>
              <a:ext uri="{FF2B5EF4-FFF2-40B4-BE49-F238E27FC236}">
                <a16:creationId xmlns:a16="http://schemas.microsoft.com/office/drawing/2014/main" id="{EA20B916-CD5E-649A-7617-1A39D1DCE1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6116" y="4261571"/>
            <a:ext cx="1795301" cy="2431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96961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78B19683-7A9C-4835-AEE6-C0494EF250B3}"/>
              </a:ext>
            </a:extLst>
          </p:cNvPr>
          <p:cNvSpPr txBox="1">
            <a:spLocks/>
          </p:cNvSpPr>
          <p:nvPr/>
        </p:nvSpPr>
        <p:spPr>
          <a:xfrm>
            <a:off x="470949" y="161636"/>
            <a:ext cx="8287200" cy="1347151"/>
          </a:xfrm>
          <a:prstGeom prst="rect">
            <a:avLst/>
          </a:prstGeom>
        </p:spPr>
        <p:txBody>
          <a:bodyPr>
            <a:noAutofit/>
          </a:bodyPr>
          <a:lstStyle/>
          <a:p>
            <a:pPr lvl="0" algn="ctr">
              <a:spcBef>
                <a:spcPct val="0"/>
              </a:spcBef>
              <a:defRPr/>
            </a:pPr>
            <a:r>
              <a:rPr lang="es-GT" sz="2400" dirty="0">
                <a:latin typeface="Arial" pitchFamily="34" charset="0"/>
                <a:ea typeface="+mj-ea"/>
                <a:cs typeface="Arial" pitchFamily="34" charset="0"/>
              </a:rPr>
              <a:t>QSURVEY – </a:t>
            </a:r>
            <a:r>
              <a:rPr lang="es-ES" sz="2400" dirty="0">
                <a:latin typeface="Arial" pitchFamily="34" charset="0"/>
                <a:ea typeface="+mj-ea"/>
                <a:cs typeface="Arial" pitchFamily="34" charset="0"/>
              </a:rPr>
              <a:t>R</a:t>
            </a:r>
            <a:r>
              <a:rPr lang="es-ES" sz="2400" dirty="0"/>
              <a:t>ecabar información nunca fue mas fácil para mejorar el servicio o la atención.</a:t>
            </a:r>
            <a:endParaRPr kumimoji="0" lang="en-GB" sz="2400" b="0"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pic>
        <p:nvPicPr>
          <p:cNvPr id="2" name="Imagen 1">
            <a:extLst>
              <a:ext uri="{FF2B5EF4-FFF2-40B4-BE49-F238E27FC236}">
                <a16:creationId xmlns:a16="http://schemas.microsoft.com/office/drawing/2014/main" id="{3251CBA9-7426-49C2-A2FB-C8EAAB46E314}"/>
              </a:ext>
            </a:extLst>
          </p:cNvPr>
          <p:cNvPicPr>
            <a:picLocks noChangeAspect="1"/>
          </p:cNvPicPr>
          <p:nvPr/>
        </p:nvPicPr>
        <p:blipFill>
          <a:blip r:embed="rId2"/>
          <a:stretch>
            <a:fillRect/>
          </a:stretch>
        </p:blipFill>
        <p:spPr>
          <a:xfrm>
            <a:off x="596866" y="1040263"/>
            <a:ext cx="3619793" cy="266931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Imagen 2">
            <a:extLst>
              <a:ext uri="{FF2B5EF4-FFF2-40B4-BE49-F238E27FC236}">
                <a16:creationId xmlns:a16="http://schemas.microsoft.com/office/drawing/2014/main" id="{4FC1369E-BF40-4A40-9103-24F88A1CD8A0}"/>
              </a:ext>
            </a:extLst>
          </p:cNvPr>
          <p:cNvPicPr>
            <a:picLocks noChangeAspect="1"/>
          </p:cNvPicPr>
          <p:nvPr/>
        </p:nvPicPr>
        <p:blipFill>
          <a:blip r:embed="rId3"/>
          <a:stretch>
            <a:fillRect/>
          </a:stretch>
        </p:blipFill>
        <p:spPr>
          <a:xfrm>
            <a:off x="4555671" y="1321826"/>
            <a:ext cx="4365122" cy="3265718"/>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6" name="Imagen 5">
            <a:extLst>
              <a:ext uri="{FF2B5EF4-FFF2-40B4-BE49-F238E27FC236}">
                <a16:creationId xmlns:a16="http://schemas.microsoft.com/office/drawing/2014/main" id="{7F3F25CC-9458-43EC-99D5-A44AD6E67CF6}"/>
              </a:ext>
            </a:extLst>
          </p:cNvPr>
          <p:cNvPicPr>
            <a:picLocks noChangeAspect="1"/>
          </p:cNvPicPr>
          <p:nvPr/>
        </p:nvPicPr>
        <p:blipFill>
          <a:blip r:embed="rId4"/>
          <a:stretch>
            <a:fillRect/>
          </a:stretch>
        </p:blipFill>
        <p:spPr>
          <a:xfrm>
            <a:off x="3722915" y="3910264"/>
            <a:ext cx="3722914" cy="23268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2"/>
          <p:cNvPicPr>
            <a:picLocks noChangeAspect="1" noChangeArrowheads="1"/>
          </p:cNvPicPr>
          <p:nvPr/>
        </p:nvPicPr>
        <p:blipFill>
          <a:blip r:embed="rId5" cstate="print"/>
          <a:srcRect l="4887" t="4118" r="7594" b="5725"/>
          <a:stretch>
            <a:fillRect/>
          </a:stretch>
        </p:blipFill>
        <p:spPr bwMode="auto">
          <a:xfrm>
            <a:off x="204330" y="3115243"/>
            <a:ext cx="1339264" cy="2664720"/>
          </a:xfrm>
          <a:prstGeom prst="rect">
            <a:avLst/>
          </a:prstGeom>
          <a:noFill/>
          <a:ln w="9525">
            <a:noFill/>
            <a:miter lim="800000"/>
            <a:headEnd/>
            <a:tailEnd/>
          </a:ln>
          <a:effectLst/>
        </p:spPr>
      </p:pic>
      <p:pic>
        <p:nvPicPr>
          <p:cNvPr id="8" name="7 Imagen" descr="qr sURVEY.png"/>
          <p:cNvPicPr>
            <a:picLocks noChangeAspect="1"/>
          </p:cNvPicPr>
          <p:nvPr/>
        </p:nvPicPr>
        <p:blipFill>
          <a:blip r:embed="rId6"/>
          <a:stretch>
            <a:fillRect/>
          </a:stretch>
        </p:blipFill>
        <p:spPr>
          <a:xfrm>
            <a:off x="1576252" y="3910264"/>
            <a:ext cx="2052522" cy="2778281"/>
          </a:xfrm>
          <a:prstGeom prst="rect">
            <a:avLst/>
          </a:prstGeom>
        </p:spPr>
      </p:pic>
    </p:spTree>
    <p:extLst>
      <p:ext uri="{BB962C8B-B14F-4D97-AF65-F5344CB8AC3E}">
        <p14:creationId xmlns:p14="http://schemas.microsoft.com/office/powerpoint/2010/main" val="36661689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txBox="1">
            <a:spLocks/>
          </p:cNvSpPr>
          <p:nvPr/>
        </p:nvSpPr>
        <p:spPr>
          <a:xfrm>
            <a:off x="414914" y="2324876"/>
            <a:ext cx="2736000" cy="2400267"/>
          </a:xfrm>
          <a:prstGeom prst="rect">
            <a:avLst/>
          </a:prstGeom>
        </p:spPr>
        <p:txBody>
          <a:bodyPr>
            <a:noAutofit/>
          </a:bodyPr>
          <a:lstStyle/>
          <a:p>
            <a:pPr marL="342900" indent="-342900">
              <a:spcBef>
                <a:spcPts val="400"/>
              </a:spcBef>
              <a:spcAft>
                <a:spcPts val="400"/>
              </a:spcAft>
              <a:buClr>
                <a:schemeClr val="tx2"/>
              </a:buClr>
              <a:buFont typeface="Wingdings" pitchFamily="2" charset="2"/>
              <a:buChar char="ü"/>
              <a:defRPr/>
            </a:pPr>
            <a:r>
              <a:rPr lang="es-ES" sz="1200" dirty="0">
                <a:ea typeface="MS PGothic" pitchFamily="34" charset="-128"/>
              </a:rPr>
              <a:t>Alertas y alarmas por correo electrónico, ventanas emergentes en pantalla, pantallas, monitores o mensajes a través de SMS.</a:t>
            </a:r>
          </a:p>
          <a:p>
            <a:pPr marL="342900" indent="-342900">
              <a:spcBef>
                <a:spcPts val="400"/>
              </a:spcBef>
              <a:spcAft>
                <a:spcPts val="400"/>
              </a:spcAft>
              <a:buClr>
                <a:schemeClr val="tx2"/>
              </a:buClr>
              <a:buFont typeface="Wingdings" pitchFamily="2" charset="2"/>
              <a:buChar char="ü"/>
              <a:defRPr/>
            </a:pPr>
            <a:r>
              <a:rPr lang="es-ES" sz="1200" dirty="0">
                <a:ea typeface="MS PGothic" pitchFamily="34" charset="-128"/>
              </a:rPr>
              <a:t>Capture datos para analizar la experiencia del cliente.</a:t>
            </a:r>
          </a:p>
          <a:p>
            <a:pPr marL="342900" indent="-342900">
              <a:spcBef>
                <a:spcPts val="400"/>
              </a:spcBef>
              <a:spcAft>
                <a:spcPts val="400"/>
              </a:spcAft>
              <a:buClr>
                <a:schemeClr val="tx2"/>
              </a:buClr>
              <a:buFont typeface="Wingdings" pitchFamily="2" charset="2"/>
              <a:buChar char="ü"/>
              <a:defRPr/>
            </a:pPr>
            <a:r>
              <a:rPr lang="es-ES" sz="1200" dirty="0">
                <a:ea typeface="MS PGothic" pitchFamily="34" charset="-128"/>
              </a:rPr>
              <a:t>Herramienta de informes</a:t>
            </a:r>
          </a:p>
          <a:p>
            <a:pPr marL="342900" indent="-342900">
              <a:spcBef>
                <a:spcPts val="400"/>
              </a:spcBef>
              <a:spcAft>
                <a:spcPts val="400"/>
              </a:spcAft>
              <a:buClr>
                <a:schemeClr val="tx2"/>
              </a:buClr>
              <a:buFont typeface="Wingdings" pitchFamily="2" charset="2"/>
              <a:buChar char="ü"/>
              <a:defRPr/>
            </a:pPr>
            <a:r>
              <a:rPr lang="es-ES" sz="1200" dirty="0">
                <a:ea typeface="MS PGothic" pitchFamily="34" charset="-128"/>
              </a:rPr>
              <a:t>Aplicación de tablero en línea (</a:t>
            </a:r>
            <a:r>
              <a:rPr lang="es-ES" sz="1200" dirty="0" err="1">
                <a:ea typeface="MS PGothic" pitchFamily="34" charset="-128"/>
              </a:rPr>
              <a:t>dashboard</a:t>
            </a:r>
            <a:r>
              <a:rPr lang="es-ES" sz="1200" dirty="0">
                <a:ea typeface="MS PGothic" pitchFamily="34" charset="-128"/>
              </a:rPr>
              <a:t>)</a:t>
            </a:r>
            <a:endParaRPr lang="en-GB" sz="1200" dirty="0">
              <a:ea typeface="MS PGothic" pitchFamily="34" charset="-128"/>
            </a:endParaRPr>
          </a:p>
        </p:txBody>
      </p:sp>
      <p:sp>
        <p:nvSpPr>
          <p:cNvPr id="3" name="Title 2"/>
          <p:cNvSpPr txBox="1">
            <a:spLocks/>
          </p:cNvSpPr>
          <p:nvPr/>
        </p:nvSpPr>
        <p:spPr>
          <a:xfrm>
            <a:off x="428400" y="138545"/>
            <a:ext cx="8287200" cy="1361114"/>
          </a:xfrm>
          <a:prstGeom prst="rect">
            <a:avLst/>
          </a:prstGeom>
        </p:spPr>
        <p:txBody>
          <a:bodyPr>
            <a:normAutofit/>
          </a:bodyPr>
          <a:lstStyle/>
          <a:p>
            <a:pPr marL="363538" lvl="0" indent="-363538" algn="ctr">
              <a:spcBef>
                <a:spcPct val="0"/>
              </a:spcBef>
              <a:defRPr/>
            </a:pPr>
            <a:r>
              <a:rPr lang="es-ES" sz="2400" dirty="0">
                <a:latin typeface="Arial" pitchFamily="34" charset="0"/>
                <a:ea typeface="+mj-ea"/>
                <a:cs typeface="Arial" pitchFamily="34" charset="0"/>
              </a:rPr>
              <a:t>6a. Gestión Administrativa : los supervisores gestionan el personal y el flujo de clientes en función de alertas y alarmas</a:t>
            </a:r>
            <a:endParaRPr kumimoji="0" lang="en-GB" sz="2400" b="0"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sp>
        <p:nvSpPr>
          <p:cNvPr id="4" name="Content Placeholder 3"/>
          <p:cNvSpPr txBox="1">
            <a:spLocks/>
          </p:cNvSpPr>
          <p:nvPr/>
        </p:nvSpPr>
        <p:spPr>
          <a:xfrm>
            <a:off x="3197063" y="2297500"/>
            <a:ext cx="2736000" cy="2890726"/>
          </a:xfrm>
          <a:prstGeom prst="rect">
            <a:avLst/>
          </a:prstGeom>
        </p:spPr>
        <p:txBody>
          <a:bodyPr>
            <a:noAutofit/>
          </a:bodyPr>
          <a:lstStyle/>
          <a:p>
            <a:pPr marL="342900" marR="0" lvl="0" indent="-342900" fontAlgn="auto">
              <a:spcBef>
                <a:spcPts val="400"/>
              </a:spcBef>
              <a:spcAft>
                <a:spcPts val="400"/>
              </a:spcAft>
              <a:buClr>
                <a:schemeClr val="tx2"/>
              </a:buClr>
              <a:buSzTx/>
              <a:buFont typeface="Wingdings" pitchFamily="2" charset="2"/>
              <a:buChar char="ü"/>
              <a:tabLst/>
              <a:defRPr/>
            </a:pPr>
            <a:r>
              <a:rPr lang="es-ES" sz="1200" dirty="0">
                <a:ea typeface="MS PGothic" pitchFamily="34" charset="-128"/>
              </a:rPr>
              <a:t>Los supervisores cuentan con una vista instantánea de la situación.</a:t>
            </a:r>
          </a:p>
          <a:p>
            <a:pPr marL="342900" marR="0" lvl="0" indent="-342900" fontAlgn="auto">
              <a:spcBef>
                <a:spcPts val="400"/>
              </a:spcBef>
              <a:spcAft>
                <a:spcPts val="400"/>
              </a:spcAft>
              <a:buClr>
                <a:schemeClr val="tx2"/>
              </a:buClr>
              <a:buSzTx/>
              <a:buFont typeface="Wingdings" pitchFamily="2" charset="2"/>
              <a:buChar char="ü"/>
              <a:tabLst/>
              <a:defRPr/>
            </a:pPr>
            <a:r>
              <a:rPr lang="es-ES" sz="1200" dirty="0">
                <a:ea typeface="MS PGothic" pitchFamily="34" charset="-128"/>
              </a:rPr>
              <a:t>Información detallada para reflejar la productividad diaria, semanal, mensual o anual.</a:t>
            </a:r>
          </a:p>
          <a:p>
            <a:pPr marL="342900" marR="0" lvl="0" indent="-342900" fontAlgn="auto">
              <a:spcBef>
                <a:spcPts val="400"/>
              </a:spcBef>
              <a:spcAft>
                <a:spcPts val="400"/>
              </a:spcAft>
              <a:buClr>
                <a:schemeClr val="tx2"/>
              </a:buClr>
              <a:buSzTx/>
              <a:buFont typeface="Wingdings" pitchFamily="2" charset="2"/>
              <a:buChar char="ü"/>
              <a:tabLst/>
              <a:defRPr/>
            </a:pPr>
            <a:r>
              <a:rPr lang="es-ES" sz="1200" dirty="0">
                <a:ea typeface="MS PGothic" pitchFamily="34" charset="-128"/>
              </a:rPr>
              <a:t>Los supervisores pueden planificar la operación y tomar medidas</a:t>
            </a:r>
          </a:p>
          <a:p>
            <a:pPr marL="342900" marR="0" lvl="0" indent="-342900" fontAlgn="auto">
              <a:spcBef>
                <a:spcPts val="400"/>
              </a:spcBef>
              <a:spcAft>
                <a:spcPts val="400"/>
              </a:spcAft>
              <a:buClr>
                <a:schemeClr val="tx2"/>
              </a:buClr>
              <a:buSzTx/>
              <a:buFont typeface="Wingdings" pitchFamily="2" charset="2"/>
              <a:buChar char="ü"/>
              <a:tabLst/>
              <a:defRPr/>
            </a:pPr>
            <a:r>
              <a:rPr lang="es-ES" sz="1200" dirty="0">
                <a:ea typeface="MS PGothic" pitchFamily="34" charset="-128"/>
              </a:rPr>
              <a:t>Acortar el tiempo promedio de espera mediante la gestión activa del personal</a:t>
            </a:r>
          </a:p>
          <a:p>
            <a:pPr marL="342900" marR="0" lvl="0" indent="-342900" fontAlgn="auto">
              <a:spcBef>
                <a:spcPts val="400"/>
              </a:spcBef>
              <a:spcAft>
                <a:spcPts val="400"/>
              </a:spcAft>
              <a:buClr>
                <a:schemeClr val="tx2"/>
              </a:buClr>
              <a:buSzTx/>
              <a:buFont typeface="Wingdings" pitchFamily="2" charset="2"/>
              <a:buChar char="ü"/>
              <a:tabLst/>
              <a:defRPr/>
            </a:pPr>
            <a:r>
              <a:rPr lang="es-ES" sz="1200" dirty="0">
                <a:ea typeface="MS PGothic" pitchFamily="34" charset="-128"/>
              </a:rPr>
              <a:t>Predicción de horas pico</a:t>
            </a:r>
          </a:p>
          <a:p>
            <a:pPr marL="342900" marR="0" lvl="0" indent="-342900" fontAlgn="auto">
              <a:spcBef>
                <a:spcPts val="400"/>
              </a:spcBef>
              <a:spcAft>
                <a:spcPts val="400"/>
              </a:spcAft>
              <a:buClr>
                <a:schemeClr val="tx2"/>
              </a:buClr>
              <a:buSzTx/>
              <a:buFont typeface="Wingdings" pitchFamily="2" charset="2"/>
              <a:buChar char="ü"/>
              <a:tabLst/>
              <a:defRPr/>
            </a:pPr>
            <a:r>
              <a:rPr lang="es-ES" sz="1200" dirty="0">
                <a:ea typeface="MS PGothic" pitchFamily="34" charset="-128"/>
              </a:rPr>
              <a:t>Mejor satisfacción de los clientes</a:t>
            </a:r>
            <a:endParaRPr lang="en-GB" sz="1200" dirty="0">
              <a:ea typeface="MS PGothic" pitchFamily="34" charset="-128"/>
            </a:endParaRPr>
          </a:p>
        </p:txBody>
      </p:sp>
      <p:sp>
        <p:nvSpPr>
          <p:cNvPr id="5" name="Content Placeholder 4"/>
          <p:cNvSpPr txBox="1">
            <a:spLocks/>
          </p:cNvSpPr>
          <p:nvPr/>
        </p:nvSpPr>
        <p:spPr>
          <a:xfrm>
            <a:off x="5979212" y="2297500"/>
            <a:ext cx="2736000" cy="1920213"/>
          </a:xfrm>
          <a:prstGeom prst="rect">
            <a:avLst/>
          </a:prstGeom>
        </p:spPr>
        <p:txBody>
          <a:bodyPr>
            <a:noAutofit/>
          </a:bodyPr>
          <a:lstStyle/>
          <a:p>
            <a:pPr marL="342900" indent="-342900">
              <a:spcBef>
                <a:spcPts val="400"/>
              </a:spcBef>
              <a:spcAft>
                <a:spcPts val="400"/>
              </a:spcAft>
              <a:buClr>
                <a:schemeClr val="tx2"/>
              </a:buClr>
              <a:buFont typeface="Wingdings" pitchFamily="2" charset="2"/>
              <a:buChar char="ü"/>
              <a:defRPr/>
            </a:pPr>
            <a:r>
              <a:rPr lang="es-ES" sz="1200" dirty="0">
                <a:ea typeface="MS PGothic" pitchFamily="34" charset="-128"/>
              </a:rPr>
              <a:t>¿Cómo verifica el supervisor la situación del servicio?</a:t>
            </a:r>
          </a:p>
          <a:p>
            <a:pPr marL="342900" indent="-342900">
              <a:spcBef>
                <a:spcPts val="400"/>
              </a:spcBef>
              <a:spcAft>
                <a:spcPts val="400"/>
              </a:spcAft>
              <a:buClr>
                <a:schemeClr val="tx2"/>
              </a:buClr>
              <a:buFont typeface="Wingdings" pitchFamily="2" charset="2"/>
              <a:buChar char="ü"/>
              <a:defRPr/>
            </a:pPr>
            <a:r>
              <a:rPr lang="es-ES" sz="1200" dirty="0">
                <a:ea typeface="MS PGothic" pitchFamily="34" charset="-128"/>
              </a:rPr>
              <a:t>¿Qué </a:t>
            </a:r>
            <a:r>
              <a:rPr lang="es-ES" sz="1200" dirty="0" err="1">
                <a:ea typeface="MS PGothic" pitchFamily="34" charset="-128"/>
              </a:rPr>
              <a:t>KPIs</a:t>
            </a:r>
            <a:r>
              <a:rPr lang="es-ES" sz="1200" dirty="0">
                <a:ea typeface="MS PGothic" pitchFamily="34" charset="-128"/>
              </a:rPr>
              <a:t> se configuran y supervisan?</a:t>
            </a:r>
          </a:p>
          <a:p>
            <a:pPr marL="342900" indent="-342900">
              <a:spcBef>
                <a:spcPts val="400"/>
              </a:spcBef>
              <a:spcAft>
                <a:spcPts val="400"/>
              </a:spcAft>
              <a:buClr>
                <a:schemeClr val="tx2"/>
              </a:buClr>
              <a:buFont typeface="Wingdings" pitchFamily="2" charset="2"/>
              <a:buChar char="ü"/>
              <a:defRPr/>
            </a:pPr>
            <a:r>
              <a:rPr lang="es-ES" sz="1200" dirty="0">
                <a:ea typeface="MS PGothic" pitchFamily="34" charset="-128"/>
              </a:rPr>
              <a:t>¿Cómo predices las horas pico?</a:t>
            </a:r>
            <a:endParaRPr lang="en-GB" sz="1200" dirty="0">
              <a:ea typeface="MS PGothic" pitchFamily="34" charset="-128"/>
            </a:endParaRPr>
          </a:p>
        </p:txBody>
      </p:sp>
      <p:sp>
        <p:nvSpPr>
          <p:cNvPr id="9" name="Text Placeholder 7"/>
          <p:cNvSpPr txBox="1">
            <a:spLocks/>
          </p:cNvSpPr>
          <p:nvPr/>
        </p:nvSpPr>
        <p:spPr>
          <a:xfrm>
            <a:off x="683568" y="1604797"/>
            <a:ext cx="2736000" cy="960107"/>
          </a:xfrm>
          <a:prstGeom prst="rect">
            <a:avLst/>
          </a:prstGeom>
        </p:spPr>
        <p:txBody>
          <a:bodyPr/>
          <a:lstStyle/>
          <a:p>
            <a:pPr marL="342900" marR="0" lvl="0" indent="-342900" defTabSz="457200" rtl="0" eaLnBrk="1" fontAlgn="auto" latinLnBrk="0" hangingPunct="1">
              <a:lnSpc>
                <a:spcPct val="100000"/>
              </a:lnSpc>
              <a:spcBef>
                <a:spcPct val="20000"/>
              </a:spcBef>
              <a:spcAft>
                <a:spcPts val="0"/>
              </a:spcAft>
              <a:buClr>
                <a:schemeClr val="tx2"/>
              </a:buClr>
              <a:buSzTx/>
              <a:tabLst/>
              <a:defRPr/>
            </a:pPr>
            <a:r>
              <a:rPr kumimoji="0" lang="sv-SE" sz="2800" b="1" i="0" u="none" strike="noStrike" kern="1200" cap="none" spc="0" normalizeH="0" baseline="0" noProof="0" dirty="0">
                <a:ln>
                  <a:noFill/>
                </a:ln>
                <a:solidFill>
                  <a:schemeClr val="tx1"/>
                </a:solidFill>
                <a:effectLst/>
                <a:uLnTx/>
                <a:uFillTx/>
                <a:latin typeface="+mn-lt"/>
                <a:ea typeface="MS PGothic" pitchFamily="34" charset="-128"/>
                <a:cs typeface="+mn-cs"/>
              </a:rPr>
              <a:t>CFS solucion</a:t>
            </a:r>
            <a:endParaRPr kumimoji="0" lang="sv-SE" sz="2800" b="1" i="0" u="none" strike="noStrike" kern="1200" cap="none" spc="0" normalizeH="0" baseline="0" noProof="0" dirty="0">
              <a:ln>
                <a:noFill/>
              </a:ln>
              <a:solidFill>
                <a:srgbClr val="FFFFFF"/>
              </a:solidFill>
              <a:effectLst/>
              <a:uLnTx/>
              <a:uFillTx/>
              <a:latin typeface="Calibri" pitchFamily="34" charset="0"/>
              <a:ea typeface="MS PGothic" pitchFamily="34" charset="-128"/>
              <a:cs typeface="+mn-cs"/>
            </a:endParaRPr>
          </a:p>
        </p:txBody>
      </p:sp>
      <p:sp>
        <p:nvSpPr>
          <p:cNvPr id="10" name="Text Placeholder 8"/>
          <p:cNvSpPr txBox="1">
            <a:spLocks/>
          </p:cNvSpPr>
          <p:nvPr/>
        </p:nvSpPr>
        <p:spPr>
          <a:xfrm>
            <a:off x="3525436" y="1604797"/>
            <a:ext cx="2736000" cy="960107"/>
          </a:xfrm>
          <a:prstGeom prst="rect">
            <a:avLst/>
          </a:prstGeom>
        </p:spPr>
        <p:txBody>
          <a:bodyPr/>
          <a:lstStyle/>
          <a:p>
            <a:pPr marL="342900" marR="0" lvl="0" indent="-342900" defTabSz="457200" rtl="0" eaLnBrk="1" fontAlgn="auto" latinLnBrk="0" hangingPunct="1">
              <a:lnSpc>
                <a:spcPct val="100000"/>
              </a:lnSpc>
              <a:spcBef>
                <a:spcPct val="20000"/>
              </a:spcBef>
              <a:spcAft>
                <a:spcPts val="0"/>
              </a:spcAft>
              <a:buClr>
                <a:schemeClr val="tx2"/>
              </a:buClr>
              <a:buSzTx/>
              <a:tabLst/>
              <a:defRPr/>
            </a:pPr>
            <a:r>
              <a:rPr kumimoji="0" lang="sv-SE" sz="2800" b="1" i="0" u="none" strike="noStrike" kern="1200" cap="none" spc="0" normalizeH="0" baseline="0" noProof="0" dirty="0">
                <a:ln>
                  <a:noFill/>
                </a:ln>
                <a:solidFill>
                  <a:schemeClr val="tx1"/>
                </a:solidFill>
                <a:effectLst/>
                <a:uLnTx/>
                <a:uFillTx/>
                <a:latin typeface="+mn-lt"/>
                <a:ea typeface="MS PGothic" pitchFamily="34" charset="-128"/>
                <a:cs typeface="+mn-cs"/>
              </a:rPr>
              <a:t>Beneficios</a:t>
            </a:r>
            <a:endParaRPr kumimoji="0" lang="en-GB"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11" name="Text Placeholder 9"/>
          <p:cNvSpPr txBox="1">
            <a:spLocks/>
          </p:cNvSpPr>
          <p:nvPr/>
        </p:nvSpPr>
        <p:spPr>
          <a:xfrm>
            <a:off x="6300496" y="1604797"/>
            <a:ext cx="2736000" cy="960107"/>
          </a:xfrm>
          <a:prstGeom prst="rect">
            <a:avLst/>
          </a:prstGeom>
        </p:spPr>
        <p:txBody>
          <a:bodyPr/>
          <a:lstStyle/>
          <a:p>
            <a:pPr marL="342900" marR="0" lvl="0" indent="-342900" defTabSz="457200" rtl="0" eaLnBrk="1" fontAlgn="auto" latinLnBrk="0" hangingPunct="1">
              <a:lnSpc>
                <a:spcPct val="100000"/>
              </a:lnSpc>
              <a:spcBef>
                <a:spcPct val="20000"/>
              </a:spcBef>
              <a:spcAft>
                <a:spcPts val="0"/>
              </a:spcAft>
              <a:buClr>
                <a:schemeClr val="tx2"/>
              </a:buClr>
              <a:buSzTx/>
              <a:tabLst/>
              <a:defRPr/>
            </a:pPr>
            <a:r>
              <a:rPr kumimoji="0" lang="sv-SE" sz="2800" b="1" i="0" u="none" strike="noStrike" kern="1200" cap="none" spc="0" normalizeH="0" baseline="0" noProof="0" dirty="0">
                <a:ln>
                  <a:noFill/>
                </a:ln>
                <a:solidFill>
                  <a:schemeClr val="tx1"/>
                </a:solidFill>
                <a:effectLst/>
                <a:uLnTx/>
                <a:uFillTx/>
                <a:latin typeface="+mn-lt"/>
                <a:ea typeface="MS PGothic" pitchFamily="34" charset="-128"/>
                <a:cs typeface="+mn-cs"/>
              </a:rPr>
              <a:t>Preguntas</a:t>
            </a:r>
            <a:endParaRPr kumimoji="0" lang="en-GB" sz="2800" b="0" i="0" u="none" strike="noStrike" kern="1200" cap="none" spc="0" normalizeH="0" baseline="0" noProof="0" dirty="0">
              <a:ln>
                <a:noFill/>
              </a:ln>
              <a:solidFill>
                <a:schemeClr val="tx1"/>
              </a:solidFill>
              <a:effectLst/>
              <a:uLnTx/>
              <a:uFillTx/>
              <a:latin typeface="+mn-lt"/>
              <a:ea typeface="+mn-ea"/>
              <a:cs typeface="+mn-cs"/>
            </a:endParaRPr>
          </a:p>
        </p:txBody>
      </p:sp>
      <p:pic>
        <p:nvPicPr>
          <p:cNvPr id="6" name="Picture 5" descr="qtiq-measure-detail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5437" y="5283839"/>
            <a:ext cx="3291000" cy="1359325"/>
          </a:xfrm>
          <a:prstGeom prst="rect">
            <a:avLst/>
          </a:prstGeom>
        </p:spPr>
      </p:pic>
      <p:pic>
        <p:nvPicPr>
          <p:cNvPr id="12" name="Picture 11">
            <a:extLst>
              <a:ext uri="{FF2B5EF4-FFF2-40B4-BE49-F238E27FC236}">
                <a16:creationId xmlns:a16="http://schemas.microsoft.com/office/drawing/2014/main" id="{31AC452F-EF3B-0F4C-B881-88AEFE3721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67" y="4607791"/>
            <a:ext cx="3291000" cy="2250209"/>
          </a:xfrm>
          <a:prstGeom prst="rect">
            <a:avLst/>
          </a:prstGeom>
        </p:spPr>
      </p:pic>
    </p:spTree>
    <p:extLst>
      <p:ext uri="{BB962C8B-B14F-4D97-AF65-F5344CB8AC3E}">
        <p14:creationId xmlns:p14="http://schemas.microsoft.com/office/powerpoint/2010/main" val="31861881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txBox="1">
            <a:spLocks/>
          </p:cNvSpPr>
          <p:nvPr/>
        </p:nvSpPr>
        <p:spPr>
          <a:xfrm>
            <a:off x="414914" y="2180861"/>
            <a:ext cx="2736000" cy="2112235"/>
          </a:xfrm>
          <a:prstGeom prst="rect">
            <a:avLst/>
          </a:prstGeom>
        </p:spPr>
        <p:txBody>
          <a:bodyPr>
            <a:noAutofit/>
          </a:bodyPr>
          <a:lstStyle/>
          <a:p>
            <a:pPr marL="342900" marR="0" lvl="0" indent="-342900" fontAlgn="auto">
              <a:spcBef>
                <a:spcPts val="400"/>
              </a:spcBef>
              <a:spcAft>
                <a:spcPts val="400"/>
              </a:spcAft>
              <a:buClr>
                <a:schemeClr val="tx2"/>
              </a:buClr>
              <a:buSzTx/>
              <a:buFont typeface="Wingdings" pitchFamily="2" charset="2"/>
              <a:buChar char="ü"/>
              <a:tabLst/>
              <a:defRPr/>
            </a:pPr>
            <a:r>
              <a:rPr lang="es-ES" sz="1200" dirty="0">
                <a:ea typeface="MS PGothic" pitchFamily="34" charset="-128"/>
              </a:rPr>
              <a:t>Informes estadísticos personalizados sobre los niveles de servicio: planeados previamente o bajo demanda</a:t>
            </a:r>
          </a:p>
          <a:p>
            <a:pPr marL="342900" marR="0" lvl="0" indent="-342900" fontAlgn="auto">
              <a:spcBef>
                <a:spcPts val="400"/>
              </a:spcBef>
              <a:spcAft>
                <a:spcPts val="400"/>
              </a:spcAft>
              <a:buClr>
                <a:schemeClr val="tx2"/>
              </a:buClr>
              <a:buSzTx/>
              <a:buFont typeface="Wingdings" pitchFamily="2" charset="2"/>
              <a:buChar char="ü"/>
              <a:tabLst/>
              <a:defRPr/>
            </a:pPr>
            <a:r>
              <a:rPr lang="es-ES" sz="1200" dirty="0">
                <a:ea typeface="MS PGothic" pitchFamily="34" charset="-128"/>
              </a:rPr>
              <a:t>Aplicaciones de tablero en línea (</a:t>
            </a:r>
            <a:r>
              <a:rPr lang="es-ES" sz="1200" dirty="0" err="1">
                <a:ea typeface="MS PGothic" pitchFamily="34" charset="-128"/>
              </a:rPr>
              <a:t>Dashboard</a:t>
            </a:r>
            <a:r>
              <a:rPr lang="es-ES" sz="1200" dirty="0">
                <a:ea typeface="MS PGothic" pitchFamily="34" charset="-128"/>
              </a:rPr>
              <a:t>)</a:t>
            </a:r>
          </a:p>
          <a:p>
            <a:pPr marL="342900" marR="0" lvl="0" indent="-342900" fontAlgn="auto">
              <a:spcBef>
                <a:spcPts val="400"/>
              </a:spcBef>
              <a:spcAft>
                <a:spcPts val="400"/>
              </a:spcAft>
              <a:buClr>
                <a:schemeClr val="tx2"/>
              </a:buClr>
              <a:buSzTx/>
              <a:buFont typeface="Wingdings" pitchFamily="2" charset="2"/>
              <a:buChar char="ü"/>
              <a:tabLst/>
              <a:defRPr/>
            </a:pPr>
            <a:r>
              <a:rPr lang="es-ES" sz="1200" dirty="0">
                <a:ea typeface="MS PGothic" pitchFamily="34" charset="-128"/>
              </a:rPr>
              <a:t>Minería de datos</a:t>
            </a:r>
            <a:endParaRPr kumimoji="0" lang="en-GB" sz="1200" b="0" i="0" u="none" strike="noStrike" kern="1200" cap="none" spc="0" normalizeH="0" baseline="0" noProof="0" dirty="0">
              <a:ln>
                <a:noFill/>
              </a:ln>
              <a:solidFill>
                <a:schemeClr val="tx1"/>
              </a:solidFill>
              <a:effectLst/>
              <a:uLnTx/>
              <a:uFillTx/>
              <a:latin typeface="+mn-lt"/>
              <a:ea typeface="MS PGothic" pitchFamily="34" charset="-128"/>
              <a:cs typeface="+mn-cs"/>
            </a:endParaRPr>
          </a:p>
        </p:txBody>
      </p:sp>
      <p:sp>
        <p:nvSpPr>
          <p:cNvPr id="3" name="Title 2"/>
          <p:cNvSpPr txBox="1">
            <a:spLocks/>
          </p:cNvSpPr>
          <p:nvPr/>
        </p:nvSpPr>
        <p:spPr>
          <a:xfrm>
            <a:off x="428400" y="173182"/>
            <a:ext cx="8287200" cy="1326477"/>
          </a:xfrm>
          <a:prstGeom prst="rect">
            <a:avLst/>
          </a:prstGeom>
        </p:spPr>
        <p:txBody>
          <a:bodyPr>
            <a:normAutofit/>
          </a:bodyPr>
          <a:lstStyle/>
          <a:p>
            <a:pPr marL="363538" lvl="0" indent="-363538" algn="ctr">
              <a:spcBef>
                <a:spcPct val="0"/>
              </a:spcBef>
              <a:defRPr/>
            </a:pPr>
            <a:r>
              <a:rPr lang="es-ES" sz="2400" dirty="0">
                <a:latin typeface="Arial" pitchFamily="34" charset="0"/>
                <a:ea typeface="+mj-ea"/>
                <a:cs typeface="Arial" pitchFamily="34" charset="0"/>
              </a:rPr>
              <a:t>6b. Gestión Gerencial: Control y mejora basado ​​en la información de gestión (MI)</a:t>
            </a:r>
            <a:endParaRPr kumimoji="0" lang="en-US" sz="2400" b="0"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sp>
        <p:nvSpPr>
          <p:cNvPr id="4" name="Content Placeholder 3"/>
          <p:cNvSpPr txBox="1">
            <a:spLocks/>
          </p:cNvSpPr>
          <p:nvPr/>
        </p:nvSpPr>
        <p:spPr>
          <a:xfrm>
            <a:off x="3197063" y="2180861"/>
            <a:ext cx="2736000" cy="3273491"/>
          </a:xfrm>
          <a:prstGeom prst="rect">
            <a:avLst/>
          </a:prstGeom>
        </p:spPr>
        <p:txBody>
          <a:bodyPr>
            <a:noAutofit/>
          </a:bodyPr>
          <a:lstStyle/>
          <a:p>
            <a:pPr marL="342900" indent="-342900">
              <a:spcBef>
                <a:spcPts val="400"/>
              </a:spcBef>
              <a:spcAft>
                <a:spcPts val="400"/>
              </a:spcAft>
              <a:buClr>
                <a:schemeClr val="tx2"/>
              </a:buClr>
              <a:buFont typeface="Wingdings" pitchFamily="2" charset="2"/>
              <a:buChar char="ü"/>
              <a:defRPr/>
            </a:pPr>
            <a:r>
              <a:rPr lang="es-ES" sz="1200" dirty="0">
                <a:ea typeface="MS PGothic" pitchFamily="34" charset="-128"/>
              </a:rPr>
              <a:t>Conciencia gerencial</a:t>
            </a:r>
          </a:p>
          <a:p>
            <a:pPr marL="342900" indent="-342900">
              <a:spcBef>
                <a:spcPts val="400"/>
              </a:spcBef>
              <a:spcAft>
                <a:spcPts val="400"/>
              </a:spcAft>
              <a:buClr>
                <a:schemeClr val="tx2"/>
              </a:buClr>
              <a:buFont typeface="Wingdings" pitchFamily="2" charset="2"/>
              <a:buChar char="ü"/>
              <a:defRPr/>
            </a:pPr>
            <a:r>
              <a:rPr lang="es-ES" sz="1200" dirty="0">
                <a:ea typeface="MS PGothic" pitchFamily="34" charset="-128"/>
              </a:rPr>
              <a:t>Planificación empresarial proactiva</a:t>
            </a:r>
          </a:p>
          <a:p>
            <a:pPr marL="342900" indent="-342900">
              <a:spcBef>
                <a:spcPts val="400"/>
              </a:spcBef>
              <a:spcAft>
                <a:spcPts val="400"/>
              </a:spcAft>
              <a:buClr>
                <a:schemeClr val="tx2"/>
              </a:buClr>
              <a:buFont typeface="Wingdings" pitchFamily="2" charset="2"/>
              <a:buChar char="ü"/>
              <a:defRPr/>
            </a:pPr>
            <a:r>
              <a:rPr lang="es-ES" sz="1200" dirty="0">
                <a:ea typeface="MS PGothic" pitchFamily="34" charset="-128"/>
              </a:rPr>
              <a:t>Mejora basada en el conocimiento del análisis</a:t>
            </a:r>
          </a:p>
          <a:p>
            <a:pPr marL="342900" indent="-342900">
              <a:spcBef>
                <a:spcPts val="400"/>
              </a:spcBef>
              <a:spcAft>
                <a:spcPts val="400"/>
              </a:spcAft>
              <a:buClr>
                <a:schemeClr val="tx2"/>
              </a:buClr>
              <a:buFont typeface="Wingdings" pitchFamily="2" charset="2"/>
              <a:buChar char="ü"/>
              <a:defRPr/>
            </a:pPr>
            <a:r>
              <a:rPr lang="es-ES" sz="1200" dirty="0">
                <a:ea typeface="MS PGothic" pitchFamily="34" charset="-128"/>
              </a:rPr>
              <a:t>Benchmarking y mejora operativa</a:t>
            </a:r>
          </a:p>
          <a:p>
            <a:pPr marL="342900" indent="-342900">
              <a:spcBef>
                <a:spcPts val="400"/>
              </a:spcBef>
              <a:spcAft>
                <a:spcPts val="400"/>
              </a:spcAft>
              <a:buClr>
                <a:schemeClr val="tx2"/>
              </a:buClr>
              <a:buFont typeface="Wingdings" pitchFamily="2" charset="2"/>
              <a:buChar char="ü"/>
              <a:defRPr/>
            </a:pPr>
            <a:r>
              <a:rPr lang="es-ES" sz="1200" dirty="0">
                <a:ea typeface="MS PGothic" pitchFamily="34" charset="-128"/>
              </a:rPr>
              <a:t>Configuración e informes de </a:t>
            </a:r>
            <a:r>
              <a:rPr lang="es-ES" sz="1200" dirty="0" err="1">
                <a:ea typeface="MS PGothic" pitchFamily="34" charset="-128"/>
              </a:rPr>
              <a:t>KPIs</a:t>
            </a:r>
            <a:r>
              <a:rPr lang="es-ES" sz="1200" dirty="0">
                <a:ea typeface="MS PGothic" pitchFamily="34" charset="-128"/>
              </a:rPr>
              <a:t> más fáciles por sucursal y a nivel general</a:t>
            </a:r>
          </a:p>
          <a:p>
            <a:pPr marL="342900" indent="-342900">
              <a:spcBef>
                <a:spcPts val="400"/>
              </a:spcBef>
              <a:spcAft>
                <a:spcPts val="400"/>
              </a:spcAft>
              <a:buClr>
                <a:schemeClr val="tx2"/>
              </a:buClr>
              <a:buFont typeface="Wingdings" pitchFamily="2" charset="2"/>
              <a:buChar char="ü"/>
              <a:defRPr/>
            </a:pPr>
            <a:r>
              <a:rPr lang="es-ES" sz="1200" dirty="0">
                <a:ea typeface="MS PGothic" pitchFamily="34" charset="-128"/>
              </a:rPr>
              <a:t>Fácil acceso a la base de datos para extraer minería de datos para elaboración de informes o integración con otras aplicación</a:t>
            </a:r>
            <a:endParaRPr lang="en-GB" sz="1200" dirty="0">
              <a:ea typeface="MS PGothic" pitchFamily="34" charset="-128"/>
            </a:endParaRPr>
          </a:p>
        </p:txBody>
      </p:sp>
      <p:sp>
        <p:nvSpPr>
          <p:cNvPr id="5" name="Content Placeholder 4"/>
          <p:cNvSpPr txBox="1">
            <a:spLocks/>
          </p:cNvSpPr>
          <p:nvPr/>
        </p:nvSpPr>
        <p:spPr>
          <a:xfrm>
            <a:off x="5933063" y="2180862"/>
            <a:ext cx="2736000" cy="2560104"/>
          </a:xfrm>
          <a:prstGeom prst="rect">
            <a:avLst/>
          </a:prstGeom>
        </p:spPr>
        <p:txBody>
          <a:bodyPr>
            <a:noAutofit/>
          </a:bodyPr>
          <a:lstStyle/>
          <a:p>
            <a:pPr marL="342900" marR="0" lvl="0" indent="-342900" fontAlgn="auto">
              <a:spcBef>
                <a:spcPts val="400"/>
              </a:spcBef>
              <a:spcAft>
                <a:spcPts val="400"/>
              </a:spcAft>
              <a:buClr>
                <a:schemeClr val="tx2"/>
              </a:buClr>
              <a:buSzTx/>
              <a:buFont typeface="Wingdings" pitchFamily="2" charset="2"/>
              <a:buChar char="ü"/>
              <a:tabLst/>
              <a:defRPr/>
            </a:pPr>
            <a:r>
              <a:rPr lang="es-ES" sz="1200" dirty="0">
                <a:ea typeface="MS PGothic" pitchFamily="34" charset="-128"/>
              </a:rPr>
              <a:t>¿Conoce el tiempo promedio de espera y transacción, el costo de transacción, la utilización del personal y el volumen de clientes?</a:t>
            </a:r>
          </a:p>
          <a:p>
            <a:pPr marL="342900" marR="0" lvl="0" indent="-342900" fontAlgn="auto">
              <a:spcBef>
                <a:spcPts val="400"/>
              </a:spcBef>
              <a:spcAft>
                <a:spcPts val="400"/>
              </a:spcAft>
              <a:buClr>
                <a:schemeClr val="tx2"/>
              </a:buClr>
              <a:buSzTx/>
              <a:buFont typeface="Wingdings" pitchFamily="2" charset="2"/>
              <a:buChar char="ü"/>
              <a:tabLst/>
              <a:defRPr/>
            </a:pPr>
            <a:r>
              <a:rPr lang="es-ES" sz="1200" dirty="0">
                <a:ea typeface="MS PGothic" pitchFamily="34" charset="-128"/>
              </a:rPr>
              <a:t>¿Cómo captura y analiza los datos de su negocio?</a:t>
            </a:r>
          </a:p>
          <a:p>
            <a:pPr marL="342900" marR="0" lvl="0" indent="-342900" fontAlgn="auto">
              <a:spcBef>
                <a:spcPts val="400"/>
              </a:spcBef>
              <a:spcAft>
                <a:spcPts val="400"/>
              </a:spcAft>
              <a:buClr>
                <a:schemeClr val="tx2"/>
              </a:buClr>
              <a:buSzTx/>
              <a:buFont typeface="Wingdings" pitchFamily="2" charset="2"/>
              <a:buChar char="ü"/>
              <a:tabLst/>
              <a:defRPr/>
            </a:pPr>
            <a:r>
              <a:rPr lang="es-ES" sz="1200" dirty="0">
                <a:ea typeface="MS PGothic" pitchFamily="34" charset="-128"/>
              </a:rPr>
              <a:t>¿Se comunican los datos (si los hay) en la organización? ¿Cómo?</a:t>
            </a:r>
          </a:p>
          <a:p>
            <a:pPr marL="342900" marR="0" lvl="0" indent="-342900" fontAlgn="auto">
              <a:spcBef>
                <a:spcPts val="400"/>
              </a:spcBef>
              <a:spcAft>
                <a:spcPts val="400"/>
              </a:spcAft>
              <a:buClr>
                <a:schemeClr val="tx2"/>
              </a:buClr>
              <a:buSzTx/>
              <a:buFont typeface="Wingdings" pitchFamily="2" charset="2"/>
              <a:buChar char="ü"/>
              <a:tabLst/>
              <a:defRPr/>
            </a:pPr>
            <a:r>
              <a:rPr lang="es-ES" sz="1200" dirty="0">
                <a:ea typeface="MS PGothic" pitchFamily="34" charset="-128"/>
              </a:rPr>
              <a:t>¿De qué manera estás usando esto para mejorar las operaciones?</a:t>
            </a:r>
            <a:endParaRPr kumimoji="0" lang="en-GB" sz="1200" b="0" i="0" u="none" strike="noStrike" kern="1200" cap="none" spc="0" normalizeH="0" baseline="0" noProof="0" dirty="0">
              <a:ln>
                <a:noFill/>
              </a:ln>
              <a:solidFill>
                <a:schemeClr val="tx1"/>
              </a:solidFill>
              <a:effectLst/>
              <a:uLnTx/>
              <a:uFillTx/>
              <a:latin typeface="+mn-lt"/>
              <a:ea typeface="MS PGothic" pitchFamily="34" charset="-128"/>
              <a:cs typeface="+mn-cs"/>
            </a:endParaRPr>
          </a:p>
        </p:txBody>
      </p:sp>
      <p:sp>
        <p:nvSpPr>
          <p:cNvPr id="9" name="Text Placeholder 7"/>
          <p:cNvSpPr txBox="1">
            <a:spLocks/>
          </p:cNvSpPr>
          <p:nvPr/>
        </p:nvSpPr>
        <p:spPr>
          <a:xfrm>
            <a:off x="683568" y="1604797"/>
            <a:ext cx="2736000" cy="960107"/>
          </a:xfrm>
          <a:prstGeom prst="rect">
            <a:avLst/>
          </a:prstGeom>
        </p:spPr>
        <p:txBody>
          <a:bodyPr/>
          <a:lstStyle/>
          <a:p>
            <a:pPr marL="342900" marR="0" lvl="0" indent="-342900" defTabSz="457200" rtl="0" eaLnBrk="1" fontAlgn="auto" latinLnBrk="0" hangingPunct="1">
              <a:lnSpc>
                <a:spcPct val="100000"/>
              </a:lnSpc>
              <a:spcBef>
                <a:spcPct val="20000"/>
              </a:spcBef>
              <a:spcAft>
                <a:spcPts val="0"/>
              </a:spcAft>
              <a:buClr>
                <a:schemeClr val="tx2"/>
              </a:buClr>
              <a:buSzTx/>
              <a:tabLst/>
              <a:defRPr/>
            </a:pPr>
            <a:r>
              <a:rPr kumimoji="0" lang="sv-SE" sz="2800" b="1" i="0" u="none" strike="noStrike" kern="1200" cap="none" spc="0" normalizeH="0" baseline="0" noProof="0" dirty="0">
                <a:ln>
                  <a:noFill/>
                </a:ln>
                <a:solidFill>
                  <a:schemeClr val="tx1"/>
                </a:solidFill>
                <a:effectLst/>
                <a:uLnTx/>
                <a:uFillTx/>
                <a:latin typeface="+mn-lt"/>
                <a:ea typeface="MS PGothic" pitchFamily="34" charset="-128"/>
                <a:cs typeface="+mn-cs"/>
              </a:rPr>
              <a:t>CFS solucion</a:t>
            </a:r>
            <a:endParaRPr kumimoji="0" lang="sv-SE" sz="2800" b="1" i="0" u="none" strike="noStrike" kern="1200" cap="none" spc="0" normalizeH="0" baseline="0" noProof="0" dirty="0">
              <a:ln>
                <a:noFill/>
              </a:ln>
              <a:solidFill>
                <a:srgbClr val="FFFFFF"/>
              </a:solidFill>
              <a:effectLst/>
              <a:uLnTx/>
              <a:uFillTx/>
              <a:latin typeface="Calibri" pitchFamily="34" charset="0"/>
              <a:ea typeface="MS PGothic" pitchFamily="34" charset="-128"/>
              <a:cs typeface="+mn-cs"/>
            </a:endParaRPr>
          </a:p>
        </p:txBody>
      </p:sp>
      <p:sp>
        <p:nvSpPr>
          <p:cNvPr id="10" name="Text Placeholder 8"/>
          <p:cNvSpPr txBox="1">
            <a:spLocks/>
          </p:cNvSpPr>
          <p:nvPr/>
        </p:nvSpPr>
        <p:spPr>
          <a:xfrm>
            <a:off x="3525436" y="1604797"/>
            <a:ext cx="2736000" cy="960107"/>
          </a:xfrm>
          <a:prstGeom prst="rect">
            <a:avLst/>
          </a:prstGeom>
        </p:spPr>
        <p:txBody>
          <a:bodyPr/>
          <a:lstStyle/>
          <a:p>
            <a:pPr marL="342900" marR="0" lvl="0" indent="-342900" defTabSz="457200" rtl="0" eaLnBrk="1" fontAlgn="auto" latinLnBrk="0" hangingPunct="1">
              <a:lnSpc>
                <a:spcPct val="100000"/>
              </a:lnSpc>
              <a:spcBef>
                <a:spcPct val="20000"/>
              </a:spcBef>
              <a:spcAft>
                <a:spcPts val="0"/>
              </a:spcAft>
              <a:buClr>
                <a:schemeClr val="tx2"/>
              </a:buClr>
              <a:buSzTx/>
              <a:tabLst/>
              <a:defRPr/>
            </a:pPr>
            <a:r>
              <a:rPr kumimoji="0" lang="sv-SE" sz="2800" b="1" i="0" u="none" strike="noStrike" kern="1200" cap="none" spc="0" normalizeH="0" baseline="0" noProof="0" dirty="0">
                <a:ln>
                  <a:noFill/>
                </a:ln>
                <a:solidFill>
                  <a:schemeClr val="tx1"/>
                </a:solidFill>
                <a:effectLst/>
                <a:uLnTx/>
                <a:uFillTx/>
                <a:latin typeface="+mn-lt"/>
                <a:ea typeface="MS PGothic" pitchFamily="34" charset="-128"/>
                <a:cs typeface="+mn-cs"/>
              </a:rPr>
              <a:t>Beneficios</a:t>
            </a:r>
            <a:endParaRPr kumimoji="0" lang="en-GB"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11" name="Text Placeholder 9"/>
          <p:cNvSpPr txBox="1">
            <a:spLocks/>
          </p:cNvSpPr>
          <p:nvPr/>
        </p:nvSpPr>
        <p:spPr>
          <a:xfrm>
            <a:off x="6300496" y="1604797"/>
            <a:ext cx="2736000" cy="960107"/>
          </a:xfrm>
          <a:prstGeom prst="rect">
            <a:avLst/>
          </a:prstGeom>
        </p:spPr>
        <p:txBody>
          <a:bodyPr/>
          <a:lstStyle/>
          <a:p>
            <a:pPr marL="342900" marR="0" lvl="0" indent="-342900" defTabSz="457200" rtl="0" eaLnBrk="1" fontAlgn="auto" latinLnBrk="0" hangingPunct="1">
              <a:lnSpc>
                <a:spcPct val="100000"/>
              </a:lnSpc>
              <a:spcBef>
                <a:spcPct val="20000"/>
              </a:spcBef>
              <a:spcAft>
                <a:spcPts val="0"/>
              </a:spcAft>
              <a:buClr>
                <a:schemeClr val="tx2"/>
              </a:buClr>
              <a:buSzTx/>
              <a:tabLst/>
              <a:defRPr/>
            </a:pPr>
            <a:r>
              <a:rPr kumimoji="0" lang="sv-SE" sz="2800" b="1" i="0" u="none" strike="noStrike" kern="1200" cap="none" spc="0" normalizeH="0" baseline="0" noProof="0" dirty="0">
                <a:ln>
                  <a:noFill/>
                </a:ln>
                <a:solidFill>
                  <a:schemeClr val="tx1"/>
                </a:solidFill>
                <a:effectLst/>
                <a:uLnTx/>
                <a:uFillTx/>
                <a:latin typeface="+mn-lt"/>
                <a:ea typeface="MS PGothic" pitchFamily="34" charset="-128"/>
                <a:cs typeface="+mn-cs"/>
              </a:rPr>
              <a:t>Preguntas</a:t>
            </a:r>
            <a:endParaRPr kumimoji="0" lang="en-GB" sz="2800" b="0" i="0" u="none" strike="noStrike" kern="1200" cap="none" spc="0" normalizeH="0" baseline="0" noProof="0" dirty="0">
              <a:ln>
                <a:noFill/>
              </a:ln>
              <a:solidFill>
                <a:schemeClr val="tx1"/>
              </a:solidFill>
              <a:effectLst/>
              <a:uLnTx/>
              <a:uFillTx/>
              <a:latin typeface="+mn-lt"/>
              <a:ea typeface="+mn-ea"/>
              <a:cs typeface="+mn-cs"/>
            </a:endParaRPr>
          </a:p>
        </p:txBody>
      </p:sp>
      <p:grpSp>
        <p:nvGrpSpPr>
          <p:cNvPr id="13" name="Group 12"/>
          <p:cNvGrpSpPr/>
          <p:nvPr/>
        </p:nvGrpSpPr>
        <p:grpSpPr>
          <a:xfrm>
            <a:off x="3525436" y="5014369"/>
            <a:ext cx="3599759" cy="1593353"/>
            <a:chOff x="4513642" y="4818212"/>
            <a:chExt cx="3757100" cy="1883075"/>
          </a:xfrm>
        </p:grpSpPr>
        <p:pic>
          <p:nvPicPr>
            <p:cNvPr id="14" name="Picture 13" descr="DM-variables-analytics.png"/>
            <p:cNvPicPr>
              <a:picLocks noChangeAspect="1"/>
            </p:cNvPicPr>
            <p:nvPr/>
          </p:nvPicPr>
          <p:blipFill rotWithShape="1">
            <a:blip r:embed="rId2">
              <a:extLst>
                <a:ext uri="{28A0092B-C50C-407E-A947-70E740481C1C}">
                  <a14:useLocalDpi xmlns:a14="http://schemas.microsoft.com/office/drawing/2010/main" val="0"/>
                </a:ext>
              </a:extLst>
            </a:blip>
            <a:srcRect t="11634" r="4902" b="3631"/>
            <a:stretch/>
          </p:blipFill>
          <p:spPr>
            <a:xfrm>
              <a:off x="4513642" y="4818212"/>
              <a:ext cx="3757100" cy="1883075"/>
            </a:xfrm>
            <a:prstGeom prst="rect">
              <a:avLst/>
            </a:prstGeom>
          </p:spPr>
        </p:pic>
        <p:pic>
          <p:nvPicPr>
            <p:cNvPr id="15" name="Picture 14" descr="Bar chart.jpeg"/>
            <p:cNvPicPr>
              <a:picLocks noChangeAspect="1"/>
            </p:cNvPicPr>
            <p:nvPr/>
          </p:nvPicPr>
          <p:blipFill rotWithShape="1">
            <a:blip r:embed="rId3">
              <a:extLst>
                <a:ext uri="{28A0092B-C50C-407E-A947-70E740481C1C}">
                  <a14:useLocalDpi xmlns:a14="http://schemas.microsoft.com/office/drawing/2010/main" val="0"/>
                </a:ext>
              </a:extLst>
            </a:blip>
            <a:srcRect l="2360" t="9014" r="31400"/>
            <a:stretch/>
          </p:blipFill>
          <p:spPr>
            <a:xfrm>
              <a:off x="5104757" y="4818212"/>
              <a:ext cx="2271612" cy="1805123"/>
            </a:xfrm>
            <a:prstGeom prst="rect">
              <a:avLst/>
            </a:prstGeom>
          </p:spPr>
        </p:pic>
      </p:grpSp>
      <p:pic>
        <p:nvPicPr>
          <p:cNvPr id="12" name="Picture 11">
            <a:extLst>
              <a:ext uri="{FF2B5EF4-FFF2-40B4-BE49-F238E27FC236}">
                <a16:creationId xmlns:a16="http://schemas.microsoft.com/office/drawing/2014/main" id="{13C148C5-CDB0-ED47-ABDD-23733AF09A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669" y="4928260"/>
            <a:ext cx="3138796" cy="1929739"/>
          </a:xfrm>
          <a:prstGeom prst="rect">
            <a:avLst/>
          </a:prstGeom>
        </p:spPr>
      </p:pic>
    </p:spTree>
    <p:extLst>
      <p:ext uri="{BB962C8B-B14F-4D97-AF65-F5344CB8AC3E}">
        <p14:creationId xmlns:p14="http://schemas.microsoft.com/office/powerpoint/2010/main" val="12812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208965-362B-6751-0402-85355D1ED2AE}"/>
              </a:ext>
            </a:extLst>
          </p:cNvPr>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35005143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CuadroTexto 66">
            <a:extLst>
              <a:ext uri="{FF2B5EF4-FFF2-40B4-BE49-F238E27FC236}">
                <a16:creationId xmlns:a16="http://schemas.microsoft.com/office/drawing/2014/main" id="{8C666996-A6EE-4BFA-A622-9BD2FFB67D6D}"/>
              </a:ext>
            </a:extLst>
          </p:cNvPr>
          <p:cNvSpPr txBox="1"/>
          <p:nvPr/>
        </p:nvSpPr>
        <p:spPr>
          <a:xfrm>
            <a:off x="1" y="1196064"/>
            <a:ext cx="9144000" cy="1431161"/>
          </a:xfrm>
          <a:prstGeom prst="rect">
            <a:avLst/>
          </a:prstGeom>
          <a:noFill/>
        </p:spPr>
        <p:txBody>
          <a:bodyPr wrap="square">
            <a:spAutoFit/>
          </a:bodyPr>
          <a:lstStyle/>
          <a:p>
            <a:pPr algn="ctr"/>
            <a:endParaRPr lang="es-ES" sz="1350" b="1" u="sng" dirty="0">
              <a:solidFill>
                <a:srgbClr val="4CB7AD"/>
              </a:solidFill>
              <a:latin typeface="SF Pro Display" panose="00000500000000000000" pitchFamily="50" charset="0"/>
              <a:ea typeface="SF Pro Display" panose="00000500000000000000" pitchFamily="50" charset="0"/>
              <a:cs typeface="Adobe Devanagari" panose="02040503050201020203" pitchFamily="18" charset="0"/>
            </a:endParaRPr>
          </a:p>
          <a:p>
            <a:pPr algn="ctr"/>
            <a:endParaRPr lang="es-ES" sz="1350" b="1" u="sng" dirty="0">
              <a:solidFill>
                <a:srgbClr val="4CB7AD"/>
              </a:solidFill>
              <a:latin typeface="SF Pro Display" panose="00000500000000000000" pitchFamily="50" charset="0"/>
              <a:ea typeface="SF Pro Display" panose="00000500000000000000" pitchFamily="50" charset="0"/>
              <a:cs typeface="Adobe Devanagari" panose="02040503050201020203" pitchFamily="18" charset="0"/>
            </a:endParaRPr>
          </a:p>
          <a:p>
            <a:pPr algn="ctr"/>
            <a:r>
              <a:rPr lang="es-GT" sz="1950" b="1" dirty="0">
                <a:solidFill>
                  <a:srgbClr val="333333"/>
                </a:solidFill>
                <a:latin typeface="SF Pro Display" panose="00000500000000000000" pitchFamily="50" charset="0"/>
                <a:ea typeface="SF Pro Display" panose="00000500000000000000" pitchFamily="50" charset="0"/>
                <a:cs typeface="Adobe Devanagari" panose="02040503050201020203" pitchFamily="18" charset="0"/>
              </a:rPr>
              <a:t>Optional Application Module Description</a:t>
            </a:r>
          </a:p>
          <a:p>
            <a:pPr algn="ctr"/>
            <a:endParaRPr lang="es-GT" sz="2700" b="1" dirty="0">
              <a:solidFill>
                <a:srgbClr val="333333"/>
              </a:solidFill>
              <a:latin typeface="SF Pro Display" panose="00000500000000000000" pitchFamily="50" charset="0"/>
              <a:ea typeface="SF Pro Display" panose="00000500000000000000" pitchFamily="50" charset="0"/>
              <a:cs typeface="Adobe Devanagari" panose="02040503050201020203" pitchFamily="18" charset="0"/>
            </a:endParaRPr>
          </a:p>
          <a:p>
            <a:pPr algn="ctr"/>
            <a:endParaRPr lang="es-ES" sz="1350" u="sng" dirty="0">
              <a:solidFill>
                <a:srgbClr val="4CB7AD"/>
              </a:solidFill>
              <a:latin typeface="SF Pro Display" panose="00000500000000000000" pitchFamily="50" charset="0"/>
              <a:ea typeface="SF Pro Display" panose="00000500000000000000" pitchFamily="50" charset="0"/>
              <a:cs typeface="Adobe Devanagari" panose="02040503050201020203" pitchFamily="18" charset="0"/>
            </a:endParaRPr>
          </a:p>
        </p:txBody>
      </p:sp>
      <p:pic>
        <p:nvPicPr>
          <p:cNvPr id="69" name="Imagen 68">
            <a:extLst>
              <a:ext uri="{FF2B5EF4-FFF2-40B4-BE49-F238E27FC236}">
                <a16:creationId xmlns:a16="http://schemas.microsoft.com/office/drawing/2014/main" id="{29FE9871-E33E-41B2-A6ED-E16BD6DDEF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682" y="5697607"/>
            <a:ext cx="1131803" cy="234542"/>
          </a:xfrm>
          <a:prstGeom prst="rect">
            <a:avLst/>
          </a:prstGeom>
          <a:effectLst>
            <a:outerShdw blurRad="50800" dist="38100" dir="2700000" algn="tl" rotWithShape="0">
              <a:prstClr val="black">
                <a:alpha val="40000"/>
              </a:prstClr>
            </a:outerShdw>
          </a:effectLst>
        </p:spPr>
      </p:pic>
      <p:grpSp>
        <p:nvGrpSpPr>
          <p:cNvPr id="33" name="Grupo 32">
            <a:extLst>
              <a:ext uri="{FF2B5EF4-FFF2-40B4-BE49-F238E27FC236}">
                <a16:creationId xmlns:a16="http://schemas.microsoft.com/office/drawing/2014/main" id="{67613DFB-24DB-4BDA-8BF0-E96FBF148F19}"/>
              </a:ext>
            </a:extLst>
          </p:cNvPr>
          <p:cNvGrpSpPr/>
          <p:nvPr/>
        </p:nvGrpSpPr>
        <p:grpSpPr>
          <a:xfrm>
            <a:off x="-52670" y="4607124"/>
            <a:ext cx="1319792" cy="780343"/>
            <a:chOff x="-170752" y="3491791"/>
            <a:chExt cx="2826789" cy="828209"/>
          </a:xfrm>
        </p:grpSpPr>
        <p:sp>
          <p:nvSpPr>
            <p:cNvPr id="37" name="Flecha: pentágono 36">
              <a:extLst>
                <a:ext uri="{FF2B5EF4-FFF2-40B4-BE49-F238E27FC236}">
                  <a16:creationId xmlns:a16="http://schemas.microsoft.com/office/drawing/2014/main" id="{2C2505BF-11AB-4423-B56D-3D5C9ABE800F}"/>
                </a:ext>
              </a:extLst>
            </p:cNvPr>
            <p:cNvSpPr/>
            <p:nvPr/>
          </p:nvSpPr>
          <p:spPr>
            <a:xfrm>
              <a:off x="2470" y="3510000"/>
              <a:ext cx="2633935" cy="810000"/>
            </a:xfrm>
            <a:prstGeom prst="homePlate">
              <a:avLst>
                <a:gd name="adj" fmla="val 25000"/>
              </a:avLst>
            </a:prstGeom>
            <a:solidFill>
              <a:srgbClr val="49B7AC"/>
            </a:solidFill>
            <a:ln>
              <a:solidFill>
                <a:srgbClr val="49B7AC"/>
              </a:solid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38" name="Flecha: pentágono 4">
              <a:extLst>
                <a:ext uri="{FF2B5EF4-FFF2-40B4-BE49-F238E27FC236}">
                  <a16:creationId xmlns:a16="http://schemas.microsoft.com/office/drawing/2014/main" id="{B5D42430-1380-4881-A115-8AFFFDA9A6BB}"/>
                </a:ext>
              </a:extLst>
            </p:cNvPr>
            <p:cNvSpPr txBox="1"/>
            <p:nvPr/>
          </p:nvSpPr>
          <p:spPr>
            <a:xfrm>
              <a:off x="-170752" y="3491791"/>
              <a:ext cx="2826789" cy="8100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0" tIns="190500" rIns="95250" bIns="190500" numCol="1" spcCol="1270" rtlCol="0" anchor="ctr" anchorCtr="0">
              <a:noAutofit/>
            </a:bodyPr>
            <a:lstStyle/>
            <a:p>
              <a:pPr algn="ctr" defTabSz="666750">
                <a:lnSpc>
                  <a:spcPct val="90000"/>
                </a:lnSpc>
                <a:spcBef>
                  <a:spcPct val="0"/>
                </a:spcBef>
                <a:spcAft>
                  <a:spcPct val="35000"/>
                </a:spcAft>
              </a:pPr>
              <a:r>
                <a:rPr lang="es-ES" sz="1125" b="1" dirty="0">
                  <a:effectLst>
                    <a:outerShdw blurRad="38100" dist="38100" dir="2700000" algn="tl">
                      <a:srgbClr val="000000">
                        <a:alpha val="43137"/>
                      </a:srgbClr>
                    </a:outerShdw>
                  </a:effectLst>
                  <a:latin typeface="SF Pro Display" panose="00000500000000000000" pitchFamily="50" charset="0"/>
                  <a:ea typeface="SF Pro Display" panose="00000500000000000000" pitchFamily="50" charset="0"/>
                </a:rPr>
                <a:t>Q-APPOINTMENT</a:t>
              </a:r>
            </a:p>
          </p:txBody>
        </p:sp>
      </p:grpSp>
      <p:grpSp>
        <p:nvGrpSpPr>
          <p:cNvPr id="51" name="Grupo 50">
            <a:extLst>
              <a:ext uri="{FF2B5EF4-FFF2-40B4-BE49-F238E27FC236}">
                <a16:creationId xmlns:a16="http://schemas.microsoft.com/office/drawing/2014/main" id="{84122203-040E-4065-BB28-4CFCD3120034}"/>
              </a:ext>
            </a:extLst>
          </p:cNvPr>
          <p:cNvGrpSpPr/>
          <p:nvPr/>
        </p:nvGrpSpPr>
        <p:grpSpPr>
          <a:xfrm>
            <a:off x="1152049" y="4617623"/>
            <a:ext cx="1229750" cy="888457"/>
            <a:chOff x="2504709" y="3509999"/>
            <a:chExt cx="2633935" cy="942952"/>
          </a:xfrm>
        </p:grpSpPr>
        <p:sp>
          <p:nvSpPr>
            <p:cNvPr id="55" name="Flecha: cheurón 54">
              <a:extLst>
                <a:ext uri="{FF2B5EF4-FFF2-40B4-BE49-F238E27FC236}">
                  <a16:creationId xmlns:a16="http://schemas.microsoft.com/office/drawing/2014/main" id="{17A3BC02-F5C4-4275-8E64-2019F9D61345}"/>
                </a:ext>
              </a:extLst>
            </p:cNvPr>
            <p:cNvSpPr/>
            <p:nvPr/>
          </p:nvSpPr>
          <p:spPr>
            <a:xfrm>
              <a:off x="2504709" y="3509999"/>
              <a:ext cx="2633935" cy="810000"/>
            </a:xfrm>
            <a:prstGeom prst="chevron">
              <a:avLst>
                <a:gd name="adj" fmla="val 25000"/>
              </a:avLst>
            </a:prstGeom>
            <a:solidFill>
              <a:srgbClr val="4CB7AD"/>
            </a:solidFill>
            <a:ln>
              <a:solidFill>
                <a:srgbClr val="4CB7AD"/>
              </a:solidFill>
            </a:ln>
          </p:spPr>
          <p:style>
            <a:lnRef idx="2">
              <a:scrgbClr r="0" g="0" b="0"/>
            </a:lnRef>
            <a:fillRef idx="1">
              <a:scrgbClr r="0" g="0" b="0"/>
            </a:fillRef>
            <a:effectRef idx="0">
              <a:schemeClr val="accent3">
                <a:hueOff val="0"/>
                <a:satOff val="0"/>
                <a:lumOff val="0"/>
                <a:alphaOff val="0"/>
              </a:schemeClr>
            </a:effectRef>
            <a:fontRef idx="minor">
              <a:schemeClr val="lt1"/>
            </a:fontRef>
          </p:style>
        </p:sp>
        <p:sp>
          <p:nvSpPr>
            <p:cNvPr id="56" name="Flecha: cheurón 4">
              <a:extLst>
                <a:ext uri="{FF2B5EF4-FFF2-40B4-BE49-F238E27FC236}">
                  <a16:creationId xmlns:a16="http://schemas.microsoft.com/office/drawing/2014/main" id="{D397C121-D468-4AAB-B807-8875EFBD0DB7}"/>
                </a:ext>
              </a:extLst>
            </p:cNvPr>
            <p:cNvSpPr txBox="1"/>
            <p:nvPr/>
          </p:nvSpPr>
          <p:spPr>
            <a:xfrm>
              <a:off x="2687940" y="3642951"/>
              <a:ext cx="2389230" cy="8100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0" tIns="190500" rIns="95250" bIns="190500" numCol="1" spcCol="1270" rtlCol="0" anchor="ctr" anchorCtr="0">
              <a:noAutofit/>
            </a:bodyPr>
            <a:lstStyle/>
            <a:p>
              <a:pPr algn="ctr" defTabSz="666750">
                <a:lnSpc>
                  <a:spcPct val="90000"/>
                </a:lnSpc>
                <a:spcBef>
                  <a:spcPct val="0"/>
                </a:spcBef>
                <a:spcAft>
                  <a:spcPct val="35000"/>
                </a:spcAft>
              </a:pPr>
              <a:r>
                <a:rPr lang="es-GT" sz="1125" b="1" dirty="0">
                  <a:solidFill>
                    <a:schemeClr val="bg1"/>
                  </a:solidFill>
                  <a:effectLst>
                    <a:outerShdw blurRad="38100" dist="38100" dir="2700000" algn="tl">
                      <a:srgbClr val="000000">
                        <a:alpha val="43137"/>
                      </a:srgbClr>
                    </a:outerShdw>
                  </a:effectLst>
                  <a:latin typeface="SF Pro Display" panose="00000500000000000000" pitchFamily="50" charset="0"/>
                  <a:ea typeface="SF Pro Display" panose="00000500000000000000" pitchFamily="50" charset="0"/>
                </a:rPr>
                <a:t>QMOBILITY </a:t>
              </a:r>
              <a:endParaRPr lang="es-GT" sz="1050" b="1" dirty="0">
                <a:solidFill>
                  <a:schemeClr val="bg1"/>
                </a:solidFill>
                <a:effectLst>
                  <a:outerShdw blurRad="38100" dist="38100" dir="2700000" algn="tl">
                    <a:srgbClr val="000000">
                      <a:alpha val="43137"/>
                    </a:srgbClr>
                  </a:outerShdw>
                </a:effectLst>
                <a:latin typeface="SF Pro Display" panose="00000500000000000000" pitchFamily="50" charset="0"/>
                <a:ea typeface="SF Pro Display" panose="00000500000000000000" pitchFamily="50" charset="0"/>
              </a:endParaRPr>
            </a:p>
            <a:p>
              <a:pPr algn="ctr" defTabSz="666750">
                <a:lnSpc>
                  <a:spcPct val="90000"/>
                </a:lnSpc>
                <a:spcBef>
                  <a:spcPct val="0"/>
                </a:spcBef>
                <a:spcAft>
                  <a:spcPct val="35000"/>
                </a:spcAft>
              </a:pPr>
              <a:endParaRPr lang="es-ES" sz="1500" b="1" dirty="0">
                <a:effectLst>
                  <a:outerShdw blurRad="50800" dist="38100" dir="2700000" algn="tl" rotWithShape="0">
                    <a:schemeClr val="tx1">
                      <a:alpha val="50000"/>
                    </a:schemeClr>
                  </a:outerShdw>
                </a:effectLst>
                <a:latin typeface="+mj-lt"/>
              </a:endParaRPr>
            </a:p>
          </p:txBody>
        </p:sp>
      </p:grpSp>
      <p:grpSp>
        <p:nvGrpSpPr>
          <p:cNvPr id="57" name="Grupo 56">
            <a:extLst>
              <a:ext uri="{FF2B5EF4-FFF2-40B4-BE49-F238E27FC236}">
                <a16:creationId xmlns:a16="http://schemas.microsoft.com/office/drawing/2014/main" id="{BC3EAEDE-1C37-415A-AA03-4930B9F14336}"/>
              </a:ext>
            </a:extLst>
          </p:cNvPr>
          <p:cNvGrpSpPr/>
          <p:nvPr/>
        </p:nvGrpSpPr>
        <p:grpSpPr>
          <a:xfrm>
            <a:off x="2273377" y="4624281"/>
            <a:ext cx="1229750" cy="763186"/>
            <a:chOff x="2504709" y="3510000"/>
            <a:chExt cx="2633935" cy="810000"/>
          </a:xfrm>
        </p:grpSpPr>
        <p:sp>
          <p:nvSpPr>
            <p:cNvPr id="59" name="Flecha: cheurón 58">
              <a:extLst>
                <a:ext uri="{FF2B5EF4-FFF2-40B4-BE49-F238E27FC236}">
                  <a16:creationId xmlns:a16="http://schemas.microsoft.com/office/drawing/2014/main" id="{D68F1BAF-31BD-47E3-8830-55F31B5D81E1}"/>
                </a:ext>
              </a:extLst>
            </p:cNvPr>
            <p:cNvSpPr/>
            <p:nvPr/>
          </p:nvSpPr>
          <p:spPr>
            <a:xfrm>
              <a:off x="2504709" y="3510000"/>
              <a:ext cx="2633935" cy="810000"/>
            </a:xfrm>
            <a:prstGeom prst="chevron">
              <a:avLst>
                <a:gd name="adj" fmla="val 25000"/>
              </a:avLst>
            </a:prstGeom>
            <a:solidFill>
              <a:srgbClr val="4CB7AD"/>
            </a:solidFill>
            <a:ln>
              <a:solidFill>
                <a:srgbClr val="4CB7AD"/>
              </a:solidFill>
            </a:ln>
          </p:spPr>
          <p:style>
            <a:lnRef idx="2">
              <a:scrgbClr r="0" g="0" b="0"/>
            </a:lnRef>
            <a:fillRef idx="1">
              <a:scrgbClr r="0" g="0" b="0"/>
            </a:fillRef>
            <a:effectRef idx="0">
              <a:schemeClr val="accent3">
                <a:hueOff val="0"/>
                <a:satOff val="0"/>
                <a:lumOff val="0"/>
                <a:alphaOff val="0"/>
              </a:schemeClr>
            </a:effectRef>
            <a:fontRef idx="minor">
              <a:schemeClr val="lt1"/>
            </a:fontRef>
          </p:style>
        </p:sp>
        <p:sp>
          <p:nvSpPr>
            <p:cNvPr id="61" name="Flecha: cheurón 4">
              <a:extLst>
                <a:ext uri="{FF2B5EF4-FFF2-40B4-BE49-F238E27FC236}">
                  <a16:creationId xmlns:a16="http://schemas.microsoft.com/office/drawing/2014/main" id="{BB8D73C0-FAA6-4F9C-B1A2-C91A3D700F19}"/>
                </a:ext>
              </a:extLst>
            </p:cNvPr>
            <p:cNvSpPr txBox="1"/>
            <p:nvPr/>
          </p:nvSpPr>
          <p:spPr>
            <a:xfrm>
              <a:off x="2707209" y="3510000"/>
              <a:ext cx="2228935" cy="8100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0" tIns="190500" rIns="95250" bIns="190500" numCol="1" spcCol="1270" rtlCol="0" anchor="ctr" anchorCtr="0">
              <a:noAutofit/>
            </a:bodyPr>
            <a:lstStyle/>
            <a:p>
              <a:pPr algn="ctr" defTabSz="666750">
                <a:lnSpc>
                  <a:spcPct val="90000"/>
                </a:lnSpc>
                <a:spcBef>
                  <a:spcPct val="0"/>
                </a:spcBef>
                <a:spcAft>
                  <a:spcPct val="35000"/>
                </a:spcAft>
              </a:pPr>
              <a:r>
                <a:rPr lang="es-ES" sz="1125" b="1" dirty="0">
                  <a:solidFill>
                    <a:schemeClr val="bg1"/>
                  </a:solidFill>
                  <a:effectLst>
                    <a:outerShdw blurRad="38100" dist="38100" dir="2700000" algn="tl">
                      <a:srgbClr val="000000">
                        <a:alpha val="43137"/>
                      </a:srgbClr>
                    </a:outerShdw>
                  </a:effectLst>
                  <a:latin typeface="SF Pro Display" panose="00000500000000000000" pitchFamily="50" charset="0"/>
                  <a:ea typeface="SF Pro Display" panose="00000500000000000000" pitchFamily="50" charset="0"/>
                </a:rPr>
                <a:t>E</a:t>
              </a:r>
              <a:r>
                <a:rPr lang="es-GT" sz="1125" b="1" dirty="0">
                  <a:solidFill>
                    <a:schemeClr val="bg1"/>
                  </a:solidFill>
                  <a:effectLst>
                    <a:outerShdw blurRad="38100" dist="38100" dir="2700000" algn="tl">
                      <a:srgbClr val="000000">
                        <a:alpha val="43137"/>
                      </a:srgbClr>
                    </a:outerShdw>
                  </a:effectLst>
                  <a:latin typeface="SF Pro Display" panose="00000500000000000000" pitchFamily="50" charset="0"/>
                  <a:ea typeface="SF Pro Display" panose="00000500000000000000" pitchFamily="50" charset="0"/>
                </a:rPr>
                <a:t>TICKET</a:t>
              </a:r>
              <a:endParaRPr lang="es-ES" sz="1125" b="1" dirty="0">
                <a:solidFill>
                  <a:schemeClr val="bg1"/>
                </a:solidFill>
                <a:effectLst>
                  <a:outerShdw blurRad="38100" dist="38100" dir="2700000" algn="tl">
                    <a:srgbClr val="000000">
                      <a:alpha val="43137"/>
                    </a:srgbClr>
                  </a:outerShdw>
                </a:effectLst>
                <a:latin typeface="+mj-lt"/>
              </a:endParaRPr>
            </a:p>
          </p:txBody>
        </p:sp>
      </p:grpSp>
      <p:grpSp>
        <p:nvGrpSpPr>
          <p:cNvPr id="62" name="Grupo 61">
            <a:extLst>
              <a:ext uri="{FF2B5EF4-FFF2-40B4-BE49-F238E27FC236}">
                <a16:creationId xmlns:a16="http://schemas.microsoft.com/office/drawing/2014/main" id="{90D7B6FF-AE2C-4952-8120-84A80F469E34}"/>
              </a:ext>
            </a:extLst>
          </p:cNvPr>
          <p:cNvGrpSpPr/>
          <p:nvPr/>
        </p:nvGrpSpPr>
        <p:grpSpPr>
          <a:xfrm>
            <a:off x="3410905" y="4642887"/>
            <a:ext cx="1277159" cy="763186"/>
            <a:chOff x="2504709" y="3510000"/>
            <a:chExt cx="2735476" cy="810000"/>
          </a:xfrm>
        </p:grpSpPr>
        <p:sp>
          <p:nvSpPr>
            <p:cNvPr id="63" name="Flecha: cheurón 62">
              <a:extLst>
                <a:ext uri="{FF2B5EF4-FFF2-40B4-BE49-F238E27FC236}">
                  <a16:creationId xmlns:a16="http://schemas.microsoft.com/office/drawing/2014/main" id="{0031EA43-7904-4C30-A485-6806D70C5576}"/>
                </a:ext>
              </a:extLst>
            </p:cNvPr>
            <p:cNvSpPr/>
            <p:nvPr/>
          </p:nvSpPr>
          <p:spPr>
            <a:xfrm>
              <a:off x="2504709" y="3510000"/>
              <a:ext cx="2633935" cy="810000"/>
            </a:xfrm>
            <a:prstGeom prst="chevron">
              <a:avLst>
                <a:gd name="adj" fmla="val 25000"/>
              </a:avLst>
            </a:prstGeom>
            <a:solidFill>
              <a:srgbClr val="F8AD1C"/>
            </a:solidFill>
            <a:ln>
              <a:solidFill>
                <a:srgbClr val="F8AD1C"/>
              </a:solidFill>
            </a:ln>
          </p:spPr>
          <p:style>
            <a:lnRef idx="2">
              <a:scrgbClr r="0" g="0" b="0"/>
            </a:lnRef>
            <a:fillRef idx="1">
              <a:scrgbClr r="0" g="0" b="0"/>
            </a:fillRef>
            <a:effectRef idx="0">
              <a:schemeClr val="accent3">
                <a:hueOff val="0"/>
                <a:satOff val="0"/>
                <a:lumOff val="0"/>
                <a:alphaOff val="0"/>
              </a:schemeClr>
            </a:effectRef>
            <a:fontRef idx="minor">
              <a:schemeClr val="lt1"/>
            </a:fontRef>
          </p:style>
        </p:sp>
        <p:sp>
          <p:nvSpPr>
            <p:cNvPr id="64" name="Flecha: cheurón 4">
              <a:extLst>
                <a:ext uri="{FF2B5EF4-FFF2-40B4-BE49-F238E27FC236}">
                  <a16:creationId xmlns:a16="http://schemas.microsoft.com/office/drawing/2014/main" id="{35FA37F5-0713-4820-9044-88244E8F6069}"/>
                </a:ext>
              </a:extLst>
            </p:cNvPr>
            <p:cNvSpPr txBox="1"/>
            <p:nvPr/>
          </p:nvSpPr>
          <p:spPr>
            <a:xfrm>
              <a:off x="2707210" y="3510000"/>
              <a:ext cx="2532975" cy="8100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0" tIns="190500" rIns="95250" bIns="190500" numCol="1" spcCol="1270" rtlCol="0" anchor="ctr" anchorCtr="0">
              <a:noAutofit/>
            </a:bodyPr>
            <a:lstStyle/>
            <a:p>
              <a:pPr algn="ctr" defTabSz="666750">
                <a:lnSpc>
                  <a:spcPct val="90000"/>
                </a:lnSpc>
                <a:spcBef>
                  <a:spcPct val="0"/>
                </a:spcBef>
                <a:spcAft>
                  <a:spcPct val="35000"/>
                </a:spcAft>
              </a:pPr>
              <a:r>
                <a:rPr lang="es-ES" sz="1125" b="1" dirty="0">
                  <a:solidFill>
                    <a:schemeClr val="bg1"/>
                  </a:solidFill>
                  <a:effectLst>
                    <a:outerShdw blurRad="38100" dist="38100" dir="2700000" algn="tl">
                      <a:srgbClr val="000000">
                        <a:alpha val="43137"/>
                      </a:srgbClr>
                    </a:outerShdw>
                  </a:effectLst>
                  <a:latin typeface="SF Pro Display" panose="00000500000000000000" pitchFamily="50" charset="0"/>
                  <a:ea typeface="SF Pro Display" panose="00000500000000000000" pitchFamily="50" charset="0"/>
                </a:rPr>
                <a:t>S</a:t>
              </a:r>
              <a:r>
                <a:rPr lang="es-GT" sz="1125" b="1" dirty="0">
                  <a:solidFill>
                    <a:schemeClr val="bg1"/>
                  </a:solidFill>
                  <a:effectLst>
                    <a:outerShdw blurRad="38100" dist="38100" dir="2700000" algn="tl">
                      <a:srgbClr val="000000">
                        <a:alpha val="43137"/>
                      </a:srgbClr>
                    </a:outerShdw>
                  </a:effectLst>
                  <a:latin typeface="SF Pro Display" panose="00000500000000000000" pitchFamily="50" charset="0"/>
                  <a:ea typeface="SF Pro Display" panose="00000500000000000000" pitchFamily="50" charset="0"/>
                </a:rPr>
                <a:t>MS /</a:t>
              </a:r>
            </a:p>
            <a:p>
              <a:pPr algn="ctr" defTabSz="666750">
                <a:lnSpc>
                  <a:spcPct val="90000"/>
                </a:lnSpc>
                <a:spcBef>
                  <a:spcPct val="0"/>
                </a:spcBef>
                <a:spcAft>
                  <a:spcPct val="35000"/>
                </a:spcAft>
              </a:pPr>
              <a:r>
                <a:rPr lang="es-GT" sz="1125" b="1" dirty="0" err="1">
                  <a:solidFill>
                    <a:schemeClr val="bg1"/>
                  </a:solidFill>
                  <a:effectLst>
                    <a:outerShdw blurRad="38100" dist="38100" dir="2700000" algn="tl">
                      <a:srgbClr val="000000">
                        <a:alpha val="43137"/>
                      </a:srgbClr>
                    </a:outerShdw>
                  </a:effectLst>
                  <a:latin typeface="SF Pro Display" panose="00000500000000000000" pitchFamily="50" charset="0"/>
                  <a:ea typeface="SF Pro Display" panose="00000500000000000000" pitchFamily="50" charset="0"/>
                </a:rPr>
                <a:t>Whatsapp</a:t>
              </a:r>
              <a:endParaRPr lang="es-ES" sz="1125" b="1" dirty="0">
                <a:solidFill>
                  <a:schemeClr val="bg1"/>
                </a:solidFill>
                <a:effectLst>
                  <a:outerShdw blurRad="38100" dist="38100" dir="2700000" algn="tl">
                    <a:srgbClr val="000000">
                      <a:alpha val="43137"/>
                    </a:srgbClr>
                  </a:outerShdw>
                </a:effectLst>
                <a:latin typeface="+mj-lt"/>
              </a:endParaRPr>
            </a:p>
          </p:txBody>
        </p:sp>
      </p:grpSp>
      <p:sp>
        <p:nvSpPr>
          <p:cNvPr id="66" name="Flecha: cheurón 65">
            <a:extLst>
              <a:ext uri="{FF2B5EF4-FFF2-40B4-BE49-F238E27FC236}">
                <a16:creationId xmlns:a16="http://schemas.microsoft.com/office/drawing/2014/main" id="{9E57ACE5-E00A-4BF6-BB1A-300DA6CDA23A}"/>
              </a:ext>
            </a:extLst>
          </p:cNvPr>
          <p:cNvSpPr/>
          <p:nvPr/>
        </p:nvSpPr>
        <p:spPr>
          <a:xfrm>
            <a:off x="4532451" y="4642885"/>
            <a:ext cx="1229750" cy="763190"/>
          </a:xfrm>
          <a:prstGeom prst="chevron">
            <a:avLst>
              <a:gd name="adj" fmla="val 25000"/>
            </a:avLst>
          </a:prstGeom>
          <a:solidFill>
            <a:srgbClr val="F8AD1C"/>
          </a:solidFill>
          <a:ln>
            <a:solidFill>
              <a:srgbClr val="F8AD1C"/>
            </a:solidFill>
          </a:ln>
        </p:spPr>
        <p:style>
          <a:lnRef idx="2">
            <a:scrgbClr r="0" g="0" b="0"/>
          </a:lnRef>
          <a:fillRef idx="1">
            <a:scrgbClr r="0" g="0" b="0"/>
          </a:fillRef>
          <a:effectRef idx="0">
            <a:schemeClr val="accent3">
              <a:hueOff val="0"/>
              <a:satOff val="0"/>
              <a:lumOff val="0"/>
              <a:alphaOff val="0"/>
            </a:schemeClr>
          </a:effectRef>
          <a:fontRef idx="minor">
            <a:schemeClr val="lt1"/>
          </a:fontRef>
        </p:style>
      </p:sp>
      <p:sp>
        <p:nvSpPr>
          <p:cNvPr id="71" name="Flecha: cheurón 70">
            <a:extLst>
              <a:ext uri="{FF2B5EF4-FFF2-40B4-BE49-F238E27FC236}">
                <a16:creationId xmlns:a16="http://schemas.microsoft.com/office/drawing/2014/main" id="{FE3600B0-4BBB-4BC8-B619-4C52055CD99E}"/>
              </a:ext>
            </a:extLst>
          </p:cNvPr>
          <p:cNvSpPr/>
          <p:nvPr/>
        </p:nvSpPr>
        <p:spPr>
          <a:xfrm>
            <a:off x="5663154" y="4642886"/>
            <a:ext cx="1229750" cy="763187"/>
          </a:xfrm>
          <a:prstGeom prst="chevron">
            <a:avLst>
              <a:gd name="adj" fmla="val 25000"/>
            </a:avLst>
          </a:prstGeom>
          <a:solidFill>
            <a:srgbClr val="F8AD1C"/>
          </a:solidFill>
          <a:ln>
            <a:solidFill>
              <a:srgbClr val="F8AD1C"/>
            </a:solidFill>
          </a:ln>
        </p:spPr>
        <p:style>
          <a:lnRef idx="2">
            <a:scrgbClr r="0" g="0" b="0"/>
          </a:lnRef>
          <a:fillRef idx="1">
            <a:scrgbClr r="0" g="0" b="0"/>
          </a:fillRef>
          <a:effectRef idx="0">
            <a:schemeClr val="accent3">
              <a:hueOff val="0"/>
              <a:satOff val="0"/>
              <a:lumOff val="0"/>
              <a:alphaOff val="0"/>
            </a:schemeClr>
          </a:effectRef>
          <a:fontRef idx="minor">
            <a:schemeClr val="lt1"/>
          </a:fontRef>
        </p:style>
      </p:sp>
      <p:grpSp>
        <p:nvGrpSpPr>
          <p:cNvPr id="73" name="Grupo 72">
            <a:extLst>
              <a:ext uri="{FF2B5EF4-FFF2-40B4-BE49-F238E27FC236}">
                <a16:creationId xmlns:a16="http://schemas.microsoft.com/office/drawing/2014/main" id="{9DB43261-D70E-4560-9E4E-3D22CF500492}"/>
              </a:ext>
            </a:extLst>
          </p:cNvPr>
          <p:cNvGrpSpPr/>
          <p:nvPr/>
        </p:nvGrpSpPr>
        <p:grpSpPr>
          <a:xfrm>
            <a:off x="6781156" y="4644148"/>
            <a:ext cx="1229750" cy="763186"/>
            <a:chOff x="2504709" y="3510000"/>
            <a:chExt cx="2633935" cy="810000"/>
          </a:xfrm>
        </p:grpSpPr>
        <p:sp>
          <p:nvSpPr>
            <p:cNvPr id="74" name="Flecha: cheurón 73">
              <a:extLst>
                <a:ext uri="{FF2B5EF4-FFF2-40B4-BE49-F238E27FC236}">
                  <a16:creationId xmlns:a16="http://schemas.microsoft.com/office/drawing/2014/main" id="{68504BF1-7A8F-4010-B6A8-B54A873489D2}"/>
                </a:ext>
              </a:extLst>
            </p:cNvPr>
            <p:cNvSpPr/>
            <p:nvPr/>
          </p:nvSpPr>
          <p:spPr>
            <a:xfrm>
              <a:off x="2504709" y="3510000"/>
              <a:ext cx="2633935" cy="810000"/>
            </a:xfrm>
            <a:prstGeom prst="chevron">
              <a:avLst>
                <a:gd name="adj" fmla="val 25000"/>
              </a:avLst>
            </a:prstGeom>
            <a:solidFill>
              <a:srgbClr val="F8AD1C"/>
            </a:solidFill>
            <a:ln>
              <a:solidFill>
                <a:srgbClr val="F8AD1C"/>
              </a:solidFill>
            </a:ln>
          </p:spPr>
          <p:style>
            <a:lnRef idx="2">
              <a:scrgbClr r="0" g="0" b="0"/>
            </a:lnRef>
            <a:fillRef idx="1">
              <a:scrgbClr r="0" g="0" b="0"/>
            </a:fillRef>
            <a:effectRef idx="0">
              <a:schemeClr val="accent3">
                <a:hueOff val="0"/>
                <a:satOff val="0"/>
                <a:lumOff val="0"/>
                <a:alphaOff val="0"/>
              </a:schemeClr>
            </a:effectRef>
            <a:fontRef idx="minor">
              <a:schemeClr val="lt1"/>
            </a:fontRef>
          </p:style>
        </p:sp>
        <p:sp>
          <p:nvSpPr>
            <p:cNvPr id="75" name="Flecha: cheurón 4">
              <a:extLst>
                <a:ext uri="{FF2B5EF4-FFF2-40B4-BE49-F238E27FC236}">
                  <a16:creationId xmlns:a16="http://schemas.microsoft.com/office/drawing/2014/main" id="{B91DE1A6-42CD-4F76-9BD8-04DBEE00D174}"/>
                </a:ext>
              </a:extLst>
            </p:cNvPr>
            <p:cNvSpPr txBox="1"/>
            <p:nvPr/>
          </p:nvSpPr>
          <p:spPr>
            <a:xfrm>
              <a:off x="2707208" y="3510000"/>
              <a:ext cx="2320250" cy="8100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0" tIns="190500" rIns="95250" bIns="190500" numCol="1" spcCol="1270" rtlCol="0" anchor="ctr" anchorCtr="0">
              <a:noAutofit/>
            </a:bodyPr>
            <a:lstStyle/>
            <a:p>
              <a:pPr algn="ctr" defTabSz="666750">
                <a:lnSpc>
                  <a:spcPct val="90000"/>
                </a:lnSpc>
                <a:spcBef>
                  <a:spcPct val="0"/>
                </a:spcBef>
                <a:spcAft>
                  <a:spcPct val="35000"/>
                </a:spcAft>
              </a:pPr>
              <a:r>
                <a:rPr lang="es-ES" sz="1125" b="1" dirty="0">
                  <a:solidFill>
                    <a:schemeClr val="bg1"/>
                  </a:solidFill>
                  <a:effectLst>
                    <a:outerShdw blurRad="50800" dist="38100" dir="2700000" algn="tl" rotWithShape="0">
                      <a:schemeClr val="tx1">
                        <a:alpha val="50000"/>
                      </a:schemeClr>
                    </a:outerShdw>
                  </a:effectLst>
                  <a:latin typeface="SF Pro Display" panose="00000500000000000000" pitchFamily="50" charset="0"/>
                  <a:ea typeface="SF Pro Display" panose="00000500000000000000" pitchFamily="50" charset="0"/>
                </a:rPr>
                <a:t>Q-RECORDING</a:t>
              </a:r>
            </a:p>
          </p:txBody>
        </p:sp>
      </p:grpSp>
      <p:grpSp>
        <p:nvGrpSpPr>
          <p:cNvPr id="76" name="Grupo 75">
            <a:extLst>
              <a:ext uri="{FF2B5EF4-FFF2-40B4-BE49-F238E27FC236}">
                <a16:creationId xmlns:a16="http://schemas.microsoft.com/office/drawing/2014/main" id="{34ECB080-633D-4802-84EE-4B80499A421D}"/>
              </a:ext>
            </a:extLst>
          </p:cNvPr>
          <p:cNvGrpSpPr/>
          <p:nvPr/>
        </p:nvGrpSpPr>
        <p:grpSpPr>
          <a:xfrm>
            <a:off x="7914250" y="4643995"/>
            <a:ext cx="1229750" cy="867338"/>
            <a:chOff x="2504709" y="3510000"/>
            <a:chExt cx="2633935" cy="920540"/>
          </a:xfrm>
        </p:grpSpPr>
        <p:sp>
          <p:nvSpPr>
            <p:cNvPr id="77" name="Flecha: cheurón 76">
              <a:extLst>
                <a:ext uri="{FF2B5EF4-FFF2-40B4-BE49-F238E27FC236}">
                  <a16:creationId xmlns:a16="http://schemas.microsoft.com/office/drawing/2014/main" id="{917E864A-6557-45A9-9AAE-9F69FD88EAA6}"/>
                </a:ext>
              </a:extLst>
            </p:cNvPr>
            <p:cNvSpPr/>
            <p:nvPr/>
          </p:nvSpPr>
          <p:spPr>
            <a:xfrm>
              <a:off x="2504709" y="3510000"/>
              <a:ext cx="2633935" cy="810000"/>
            </a:xfrm>
            <a:prstGeom prst="chevron">
              <a:avLst>
                <a:gd name="adj" fmla="val 25000"/>
              </a:avLst>
            </a:prstGeom>
            <a:solidFill>
              <a:srgbClr val="184974"/>
            </a:solidFill>
            <a:ln>
              <a:solidFill>
                <a:srgbClr val="184974"/>
              </a:solidFill>
            </a:ln>
          </p:spPr>
          <p:style>
            <a:lnRef idx="2">
              <a:scrgbClr r="0" g="0" b="0"/>
            </a:lnRef>
            <a:fillRef idx="1">
              <a:scrgbClr r="0" g="0" b="0"/>
            </a:fillRef>
            <a:effectRef idx="0">
              <a:schemeClr val="accent3">
                <a:hueOff val="0"/>
                <a:satOff val="0"/>
                <a:lumOff val="0"/>
                <a:alphaOff val="0"/>
              </a:schemeClr>
            </a:effectRef>
            <a:fontRef idx="minor">
              <a:schemeClr val="lt1"/>
            </a:fontRef>
          </p:style>
        </p:sp>
        <p:sp>
          <p:nvSpPr>
            <p:cNvPr id="78" name="Flecha: cheurón 4">
              <a:extLst>
                <a:ext uri="{FF2B5EF4-FFF2-40B4-BE49-F238E27FC236}">
                  <a16:creationId xmlns:a16="http://schemas.microsoft.com/office/drawing/2014/main" id="{E339AAD4-0BB6-4FB4-A118-AD51CB0F34D1}"/>
                </a:ext>
              </a:extLst>
            </p:cNvPr>
            <p:cNvSpPr txBox="1"/>
            <p:nvPr/>
          </p:nvSpPr>
          <p:spPr>
            <a:xfrm>
              <a:off x="2738958" y="3620540"/>
              <a:ext cx="2228935" cy="8100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0" tIns="190500" rIns="95250" bIns="190500" numCol="1" spcCol="1270" rtlCol="0" anchor="ctr" anchorCtr="0">
              <a:noAutofit/>
            </a:bodyPr>
            <a:lstStyle/>
            <a:p>
              <a:pPr algn="ctr" defTabSz="666750">
                <a:lnSpc>
                  <a:spcPct val="90000"/>
                </a:lnSpc>
                <a:spcBef>
                  <a:spcPct val="0"/>
                </a:spcBef>
                <a:spcAft>
                  <a:spcPct val="35000"/>
                </a:spcAft>
              </a:pPr>
              <a:r>
                <a:rPr lang="es-GT" sz="1125" b="1" dirty="0">
                  <a:solidFill>
                    <a:schemeClr val="bg1"/>
                  </a:solidFill>
                  <a:effectLst>
                    <a:outerShdw blurRad="38100" dist="38100" dir="2700000" algn="tl">
                      <a:srgbClr val="000000">
                        <a:alpha val="43137"/>
                      </a:srgbClr>
                    </a:outerShdw>
                  </a:effectLst>
                  <a:latin typeface="SF Pro Display" panose="00000500000000000000" pitchFamily="50" charset="0"/>
                  <a:ea typeface="SF Pro Display" panose="00000500000000000000" pitchFamily="50" charset="0"/>
                </a:rPr>
                <a:t>Q-SURVEY</a:t>
              </a:r>
            </a:p>
            <a:p>
              <a:pPr algn="ctr" defTabSz="666750">
                <a:lnSpc>
                  <a:spcPct val="90000"/>
                </a:lnSpc>
                <a:spcBef>
                  <a:spcPct val="0"/>
                </a:spcBef>
                <a:spcAft>
                  <a:spcPct val="35000"/>
                </a:spcAft>
              </a:pPr>
              <a:endParaRPr lang="es-ES" sz="1500" b="1" dirty="0">
                <a:effectLst>
                  <a:outerShdw blurRad="50800" dist="38100" dir="2700000" algn="tl" rotWithShape="0">
                    <a:schemeClr val="tx1">
                      <a:alpha val="50000"/>
                    </a:schemeClr>
                  </a:outerShdw>
                </a:effectLst>
                <a:latin typeface="+mj-lt"/>
              </a:endParaRPr>
            </a:p>
          </p:txBody>
        </p:sp>
      </p:grpSp>
      <p:sp>
        <p:nvSpPr>
          <p:cNvPr id="79" name="Forma en L 78">
            <a:extLst>
              <a:ext uri="{FF2B5EF4-FFF2-40B4-BE49-F238E27FC236}">
                <a16:creationId xmlns:a16="http://schemas.microsoft.com/office/drawing/2014/main" id="{E62EB9C4-C689-400C-8C0E-58A369514B91}"/>
              </a:ext>
            </a:extLst>
          </p:cNvPr>
          <p:cNvSpPr/>
          <p:nvPr/>
        </p:nvSpPr>
        <p:spPr>
          <a:xfrm rot="5400000">
            <a:off x="-1082839" y="3325269"/>
            <a:ext cx="2404589" cy="158034"/>
          </a:xfrm>
          <a:prstGeom prst="corner">
            <a:avLst>
              <a:gd name="adj1" fmla="val 1000"/>
              <a:gd name="adj2" fmla="val 1000"/>
            </a:avLst>
          </a:prstGeom>
          <a:solidFill>
            <a:srgbClr val="4CB7AD"/>
          </a:solidFill>
          <a:ln>
            <a:solidFill>
              <a:srgbClr val="4CB7AD"/>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nvGrpSpPr>
          <p:cNvPr id="80" name="Grupo 79">
            <a:extLst>
              <a:ext uri="{FF2B5EF4-FFF2-40B4-BE49-F238E27FC236}">
                <a16:creationId xmlns:a16="http://schemas.microsoft.com/office/drawing/2014/main" id="{F0A39FD7-BF47-4ED4-879E-27BB2CACB5D3}"/>
              </a:ext>
            </a:extLst>
          </p:cNvPr>
          <p:cNvGrpSpPr/>
          <p:nvPr/>
        </p:nvGrpSpPr>
        <p:grpSpPr>
          <a:xfrm>
            <a:off x="36934" y="2170760"/>
            <a:ext cx="1045007" cy="1272356"/>
            <a:chOff x="29814" y="1206428"/>
            <a:chExt cx="2322126" cy="1696475"/>
          </a:xfrm>
        </p:grpSpPr>
        <p:sp>
          <p:nvSpPr>
            <p:cNvPr id="81" name="Rectángulo 80">
              <a:extLst>
                <a:ext uri="{FF2B5EF4-FFF2-40B4-BE49-F238E27FC236}">
                  <a16:creationId xmlns:a16="http://schemas.microsoft.com/office/drawing/2014/main" id="{5CE432EF-0311-4C58-BD49-75CF17C74850}"/>
                </a:ext>
              </a:extLst>
            </p:cNvPr>
            <p:cNvSpPr/>
            <p:nvPr/>
          </p:nvSpPr>
          <p:spPr>
            <a:xfrm>
              <a:off x="213185" y="1206428"/>
              <a:ext cx="2138755" cy="169647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82" name="CuadroTexto 81">
              <a:extLst>
                <a:ext uri="{FF2B5EF4-FFF2-40B4-BE49-F238E27FC236}">
                  <a16:creationId xmlns:a16="http://schemas.microsoft.com/office/drawing/2014/main" id="{0617FC3F-755C-4779-B586-904B1644C739}"/>
                </a:ext>
              </a:extLst>
            </p:cNvPr>
            <p:cNvSpPr txBox="1"/>
            <p:nvPr/>
          </p:nvSpPr>
          <p:spPr>
            <a:xfrm>
              <a:off x="29814" y="1206428"/>
              <a:ext cx="2322126" cy="169647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1000" tIns="486000" rIns="216000" bIns="0" numCol="1" spcCol="1270" rtlCol="0" anchor="t" anchorCtr="0">
              <a:noAutofit/>
            </a:bodyPr>
            <a:lstStyle/>
            <a:p>
              <a:pPr algn="ctr" defTabSz="400050">
                <a:lnSpc>
                  <a:spcPts val="1125"/>
                </a:lnSpc>
                <a:spcBef>
                  <a:spcPct val="0"/>
                </a:spcBef>
              </a:pPr>
              <a:r>
                <a:rPr lang="en-US" sz="825" b="1" dirty="0">
                  <a:solidFill>
                    <a:srgbClr val="333333"/>
                  </a:solidFill>
                  <a:latin typeface="SF Pro Display" panose="00000500000000000000" pitchFamily="50" charset="0"/>
                  <a:ea typeface="SF Pro Display" panose="00000500000000000000" pitchFamily="50" charset="0"/>
                </a:rPr>
                <a:t>QAPPOINTMENT</a:t>
              </a:r>
              <a:r>
                <a:rPr lang="en-US" sz="825" dirty="0">
                  <a:solidFill>
                    <a:srgbClr val="333333"/>
                  </a:solidFill>
                  <a:latin typeface="SF Pro Display" panose="00000500000000000000" pitchFamily="50" charset="0"/>
                  <a:ea typeface="SF Pro Display" panose="00000500000000000000" pitchFamily="50" charset="0"/>
                </a:rPr>
                <a:t> is our online web scheduling software created to work integrated  and hand-by-hand with GALA Genius system.</a:t>
              </a:r>
              <a:endParaRPr lang="es-ES" sz="825" dirty="0">
                <a:solidFill>
                  <a:srgbClr val="333333"/>
                </a:solidFill>
                <a:latin typeface="SF Pro Display" panose="00000500000000000000" pitchFamily="50" charset="0"/>
                <a:ea typeface="SF Pro Display" panose="00000500000000000000" pitchFamily="50" charset="0"/>
              </a:endParaRPr>
            </a:p>
          </p:txBody>
        </p:sp>
      </p:grpSp>
      <p:sp>
        <p:nvSpPr>
          <p:cNvPr id="107" name="Forma en L 106">
            <a:extLst>
              <a:ext uri="{FF2B5EF4-FFF2-40B4-BE49-F238E27FC236}">
                <a16:creationId xmlns:a16="http://schemas.microsoft.com/office/drawing/2014/main" id="{3DB8F60D-767F-4DF7-96B8-561F1F7B05D5}"/>
              </a:ext>
            </a:extLst>
          </p:cNvPr>
          <p:cNvSpPr/>
          <p:nvPr/>
        </p:nvSpPr>
        <p:spPr>
          <a:xfrm rot="5400000">
            <a:off x="55912" y="3325268"/>
            <a:ext cx="2404589" cy="158034"/>
          </a:xfrm>
          <a:prstGeom prst="corner">
            <a:avLst>
              <a:gd name="adj1" fmla="val 1000"/>
              <a:gd name="adj2" fmla="val 1000"/>
            </a:avLst>
          </a:prstGeom>
          <a:solidFill>
            <a:srgbClr val="4CB7AD"/>
          </a:solidFill>
          <a:ln>
            <a:solidFill>
              <a:srgbClr val="4CB7AD"/>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nvGrpSpPr>
          <p:cNvPr id="108" name="Grupo 107">
            <a:extLst>
              <a:ext uri="{FF2B5EF4-FFF2-40B4-BE49-F238E27FC236}">
                <a16:creationId xmlns:a16="http://schemas.microsoft.com/office/drawing/2014/main" id="{F882825A-9372-4EB7-861D-A3D014B9BE93}"/>
              </a:ext>
            </a:extLst>
          </p:cNvPr>
          <p:cNvGrpSpPr/>
          <p:nvPr/>
        </p:nvGrpSpPr>
        <p:grpSpPr>
          <a:xfrm>
            <a:off x="1258206" y="2170759"/>
            <a:ext cx="962486" cy="1272356"/>
            <a:chOff x="213185" y="1206428"/>
            <a:chExt cx="2138755" cy="1696475"/>
          </a:xfrm>
        </p:grpSpPr>
        <p:sp>
          <p:nvSpPr>
            <p:cNvPr id="109" name="Rectángulo 108">
              <a:extLst>
                <a:ext uri="{FF2B5EF4-FFF2-40B4-BE49-F238E27FC236}">
                  <a16:creationId xmlns:a16="http://schemas.microsoft.com/office/drawing/2014/main" id="{B9DBF8AC-47CB-4FCB-B170-A5050F42413F}"/>
                </a:ext>
              </a:extLst>
            </p:cNvPr>
            <p:cNvSpPr/>
            <p:nvPr/>
          </p:nvSpPr>
          <p:spPr>
            <a:xfrm>
              <a:off x="213185" y="1206428"/>
              <a:ext cx="2138755" cy="169647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10" name="CuadroTexto 109">
              <a:extLst>
                <a:ext uri="{FF2B5EF4-FFF2-40B4-BE49-F238E27FC236}">
                  <a16:creationId xmlns:a16="http://schemas.microsoft.com/office/drawing/2014/main" id="{9F4EEA4F-CC2E-4D31-B929-14766D00F088}"/>
                </a:ext>
              </a:extLst>
            </p:cNvPr>
            <p:cNvSpPr txBox="1"/>
            <p:nvPr/>
          </p:nvSpPr>
          <p:spPr>
            <a:xfrm>
              <a:off x="213185" y="1206428"/>
              <a:ext cx="2138755" cy="169647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1000" tIns="486000" rIns="216000" bIns="0" numCol="1" spcCol="1270" rtlCol="0" anchor="t" anchorCtr="0">
              <a:noAutofit/>
            </a:bodyPr>
            <a:lstStyle/>
            <a:p>
              <a:pPr algn="ctr" defTabSz="400050">
                <a:lnSpc>
                  <a:spcPts val="1125"/>
                </a:lnSpc>
                <a:spcBef>
                  <a:spcPct val="0"/>
                </a:spcBef>
              </a:pPr>
              <a:r>
                <a:rPr lang="en-US" sz="825" b="1" dirty="0">
                  <a:solidFill>
                    <a:srgbClr val="333333"/>
                  </a:solidFill>
                  <a:latin typeface="SF Pro Display" panose="00000500000000000000" pitchFamily="50" charset="0"/>
                  <a:ea typeface="SF Pro Display" panose="00000500000000000000" pitchFamily="50" charset="0"/>
                </a:rPr>
                <a:t>QMOBILITY</a:t>
              </a:r>
              <a:r>
                <a:rPr lang="en-US" sz="825" dirty="0">
                  <a:solidFill>
                    <a:srgbClr val="333333"/>
                  </a:solidFill>
                  <a:latin typeface="SF Pro Display" panose="00000500000000000000" pitchFamily="50" charset="0"/>
                  <a:ea typeface="SF Pro Display" panose="00000500000000000000" pitchFamily="50" charset="0"/>
                </a:rPr>
                <a:t> ADV a user friendly tailored app that allow customer to chat or get a virtual ticket to a closer branch via smartphone, saving time in branch.</a:t>
              </a:r>
              <a:endParaRPr lang="es-ES" sz="825" dirty="0">
                <a:solidFill>
                  <a:srgbClr val="333333"/>
                </a:solidFill>
                <a:latin typeface="SF Pro Display" panose="00000500000000000000" pitchFamily="50" charset="0"/>
                <a:ea typeface="SF Pro Display" panose="00000500000000000000" pitchFamily="50" charset="0"/>
              </a:endParaRPr>
            </a:p>
          </p:txBody>
        </p:sp>
      </p:grpSp>
      <p:sp>
        <p:nvSpPr>
          <p:cNvPr id="119" name="Forma en L 118">
            <a:extLst>
              <a:ext uri="{FF2B5EF4-FFF2-40B4-BE49-F238E27FC236}">
                <a16:creationId xmlns:a16="http://schemas.microsoft.com/office/drawing/2014/main" id="{B1B8B656-0D1B-4AE7-AA05-B0C350804E22}"/>
              </a:ext>
            </a:extLst>
          </p:cNvPr>
          <p:cNvSpPr/>
          <p:nvPr/>
        </p:nvSpPr>
        <p:spPr>
          <a:xfrm rot="5400000">
            <a:off x="1150129" y="3335207"/>
            <a:ext cx="2404589" cy="158034"/>
          </a:xfrm>
          <a:prstGeom prst="corner">
            <a:avLst>
              <a:gd name="adj1" fmla="val 1000"/>
              <a:gd name="adj2" fmla="val 1000"/>
            </a:avLst>
          </a:prstGeom>
          <a:solidFill>
            <a:srgbClr val="4CB7AD"/>
          </a:solidFill>
          <a:ln>
            <a:solidFill>
              <a:srgbClr val="4CB7AD"/>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nvGrpSpPr>
          <p:cNvPr id="120" name="Grupo 119">
            <a:extLst>
              <a:ext uri="{FF2B5EF4-FFF2-40B4-BE49-F238E27FC236}">
                <a16:creationId xmlns:a16="http://schemas.microsoft.com/office/drawing/2014/main" id="{5395179A-7141-43B9-A7F8-5E08E9378A3C}"/>
              </a:ext>
            </a:extLst>
          </p:cNvPr>
          <p:cNvGrpSpPr/>
          <p:nvPr/>
        </p:nvGrpSpPr>
        <p:grpSpPr>
          <a:xfrm>
            <a:off x="2352424" y="2170759"/>
            <a:ext cx="962486" cy="1272356"/>
            <a:chOff x="213185" y="1206428"/>
            <a:chExt cx="2138755" cy="1696475"/>
          </a:xfrm>
        </p:grpSpPr>
        <p:sp>
          <p:nvSpPr>
            <p:cNvPr id="121" name="Rectángulo 120">
              <a:extLst>
                <a:ext uri="{FF2B5EF4-FFF2-40B4-BE49-F238E27FC236}">
                  <a16:creationId xmlns:a16="http://schemas.microsoft.com/office/drawing/2014/main" id="{0F503DC4-0500-4A18-95FF-2E5562160D82}"/>
                </a:ext>
              </a:extLst>
            </p:cNvPr>
            <p:cNvSpPr/>
            <p:nvPr/>
          </p:nvSpPr>
          <p:spPr>
            <a:xfrm>
              <a:off x="213185" y="1206428"/>
              <a:ext cx="2138755" cy="169647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2" name="CuadroTexto 121">
              <a:extLst>
                <a:ext uri="{FF2B5EF4-FFF2-40B4-BE49-F238E27FC236}">
                  <a16:creationId xmlns:a16="http://schemas.microsoft.com/office/drawing/2014/main" id="{4A699744-B678-460F-9D8A-C620CC2FC771}"/>
                </a:ext>
              </a:extLst>
            </p:cNvPr>
            <p:cNvSpPr txBox="1"/>
            <p:nvPr/>
          </p:nvSpPr>
          <p:spPr>
            <a:xfrm>
              <a:off x="213185" y="1206428"/>
              <a:ext cx="2138755" cy="169647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1000" tIns="486000" rIns="216000" bIns="0" numCol="1" spcCol="1270" rtlCol="0" anchor="t" anchorCtr="0">
              <a:noAutofit/>
            </a:bodyPr>
            <a:lstStyle/>
            <a:p>
              <a:pPr algn="ctr" defTabSz="400050">
                <a:lnSpc>
                  <a:spcPts val="1125"/>
                </a:lnSpc>
                <a:spcBef>
                  <a:spcPct val="0"/>
                </a:spcBef>
              </a:pPr>
              <a:r>
                <a:rPr lang="en-US" sz="825" b="1" dirty="0">
                  <a:solidFill>
                    <a:srgbClr val="222222"/>
                  </a:solidFill>
                  <a:latin typeface="SF Pro Display" panose="00000500000000000000" pitchFamily="50" charset="0"/>
                  <a:ea typeface="SF Pro Display" panose="00000500000000000000" pitchFamily="50" charset="0"/>
                </a:rPr>
                <a:t>ETICKET APP </a:t>
              </a:r>
              <a:r>
                <a:rPr lang="en-US" sz="825" dirty="0">
                  <a:solidFill>
                    <a:srgbClr val="222222"/>
                  </a:solidFill>
                  <a:latin typeface="SF Pro Display" panose="00000500000000000000" pitchFamily="50" charset="0"/>
                  <a:ea typeface="SF Pro Display" panose="00000500000000000000" pitchFamily="50" charset="0"/>
                </a:rPr>
                <a:t>also allows customers to take a number by scanning a QR code in with their smartphone  without touching any device. Ideal for small branches.</a:t>
              </a:r>
              <a:endParaRPr lang="es-ES" sz="825" dirty="0">
                <a:solidFill>
                  <a:srgbClr val="333333"/>
                </a:solidFill>
                <a:latin typeface="SF Pro Display" panose="00000500000000000000" pitchFamily="50" charset="0"/>
                <a:ea typeface="SF Pro Display" panose="00000500000000000000" pitchFamily="50" charset="0"/>
              </a:endParaRPr>
            </a:p>
          </p:txBody>
        </p:sp>
      </p:grpSp>
      <p:sp>
        <p:nvSpPr>
          <p:cNvPr id="127" name="Forma en L 126">
            <a:extLst>
              <a:ext uri="{FF2B5EF4-FFF2-40B4-BE49-F238E27FC236}">
                <a16:creationId xmlns:a16="http://schemas.microsoft.com/office/drawing/2014/main" id="{D6350398-85FD-49A7-B397-3C588ACD92C8}"/>
              </a:ext>
            </a:extLst>
          </p:cNvPr>
          <p:cNvSpPr/>
          <p:nvPr/>
        </p:nvSpPr>
        <p:spPr>
          <a:xfrm rot="5400000">
            <a:off x="3393729" y="3353670"/>
            <a:ext cx="2404589" cy="158034"/>
          </a:xfrm>
          <a:prstGeom prst="corner">
            <a:avLst>
              <a:gd name="adj1" fmla="val 1000"/>
              <a:gd name="adj2" fmla="val 1000"/>
            </a:avLst>
          </a:prstGeom>
          <a:solidFill>
            <a:srgbClr val="F8AD1C"/>
          </a:solidFill>
          <a:ln>
            <a:solidFill>
              <a:srgbClr val="F8AD1C"/>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nvGrpSpPr>
          <p:cNvPr id="128" name="Grupo 127">
            <a:extLst>
              <a:ext uri="{FF2B5EF4-FFF2-40B4-BE49-F238E27FC236}">
                <a16:creationId xmlns:a16="http://schemas.microsoft.com/office/drawing/2014/main" id="{2A423A7B-F075-4BB2-9C7B-D1465886D720}"/>
              </a:ext>
            </a:extLst>
          </p:cNvPr>
          <p:cNvGrpSpPr/>
          <p:nvPr/>
        </p:nvGrpSpPr>
        <p:grpSpPr>
          <a:xfrm>
            <a:off x="4596023" y="2189222"/>
            <a:ext cx="962486" cy="1272356"/>
            <a:chOff x="213185" y="1206428"/>
            <a:chExt cx="2138755" cy="1696475"/>
          </a:xfrm>
        </p:grpSpPr>
        <p:sp>
          <p:nvSpPr>
            <p:cNvPr id="129" name="Rectángulo 128">
              <a:extLst>
                <a:ext uri="{FF2B5EF4-FFF2-40B4-BE49-F238E27FC236}">
                  <a16:creationId xmlns:a16="http://schemas.microsoft.com/office/drawing/2014/main" id="{A3A61B87-97E8-409C-9C8C-1D92F5BC0940}"/>
                </a:ext>
              </a:extLst>
            </p:cNvPr>
            <p:cNvSpPr/>
            <p:nvPr/>
          </p:nvSpPr>
          <p:spPr>
            <a:xfrm>
              <a:off x="213185" y="1206428"/>
              <a:ext cx="2138755" cy="169647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0" name="CuadroTexto 129">
              <a:extLst>
                <a:ext uri="{FF2B5EF4-FFF2-40B4-BE49-F238E27FC236}">
                  <a16:creationId xmlns:a16="http://schemas.microsoft.com/office/drawing/2014/main" id="{0466292D-D121-4AFE-80ED-5E498B6571E7}"/>
                </a:ext>
              </a:extLst>
            </p:cNvPr>
            <p:cNvSpPr txBox="1"/>
            <p:nvPr/>
          </p:nvSpPr>
          <p:spPr>
            <a:xfrm>
              <a:off x="213185" y="1206428"/>
              <a:ext cx="2138755" cy="169647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1000" tIns="486000" rIns="216000" bIns="0" numCol="1" spcCol="1270" rtlCol="0" anchor="t" anchorCtr="0">
              <a:noAutofit/>
            </a:bodyPr>
            <a:lstStyle/>
            <a:p>
              <a:pPr algn="just" defTabSz="400050">
                <a:lnSpc>
                  <a:spcPts val="1125"/>
                </a:lnSpc>
                <a:spcBef>
                  <a:spcPct val="0"/>
                </a:spcBef>
              </a:pPr>
              <a:endParaRPr lang="es-ES" sz="900" dirty="0">
                <a:solidFill>
                  <a:srgbClr val="333333"/>
                </a:solidFill>
                <a:latin typeface="SF Pro Display" panose="00000500000000000000" pitchFamily="50" charset="0"/>
                <a:ea typeface="SF Pro Display" panose="00000500000000000000" pitchFamily="50" charset="0"/>
              </a:endParaRPr>
            </a:p>
          </p:txBody>
        </p:sp>
      </p:grpSp>
      <p:sp>
        <p:nvSpPr>
          <p:cNvPr id="131" name="Forma en L 130">
            <a:extLst>
              <a:ext uri="{FF2B5EF4-FFF2-40B4-BE49-F238E27FC236}">
                <a16:creationId xmlns:a16="http://schemas.microsoft.com/office/drawing/2014/main" id="{7B78BD1D-0F94-429C-81E7-95D98C1B33B1}"/>
              </a:ext>
            </a:extLst>
          </p:cNvPr>
          <p:cNvSpPr/>
          <p:nvPr/>
        </p:nvSpPr>
        <p:spPr>
          <a:xfrm rot="5400000">
            <a:off x="4547782" y="3334663"/>
            <a:ext cx="2404589" cy="158034"/>
          </a:xfrm>
          <a:prstGeom prst="corner">
            <a:avLst>
              <a:gd name="adj1" fmla="val 1000"/>
              <a:gd name="adj2" fmla="val 1000"/>
            </a:avLst>
          </a:prstGeom>
          <a:solidFill>
            <a:srgbClr val="F8AD1C"/>
          </a:solidFill>
          <a:ln>
            <a:solidFill>
              <a:srgbClr val="F8AD1C"/>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nvGrpSpPr>
          <p:cNvPr id="132" name="Grupo 131">
            <a:extLst>
              <a:ext uri="{FF2B5EF4-FFF2-40B4-BE49-F238E27FC236}">
                <a16:creationId xmlns:a16="http://schemas.microsoft.com/office/drawing/2014/main" id="{CB66D7A3-F84D-4777-82A5-67F00DF52B02}"/>
              </a:ext>
            </a:extLst>
          </p:cNvPr>
          <p:cNvGrpSpPr/>
          <p:nvPr/>
        </p:nvGrpSpPr>
        <p:grpSpPr>
          <a:xfrm>
            <a:off x="5663154" y="2170215"/>
            <a:ext cx="1049408" cy="1272356"/>
            <a:chOff x="20034" y="1206428"/>
            <a:chExt cx="2331906" cy="1696475"/>
          </a:xfrm>
        </p:grpSpPr>
        <p:sp>
          <p:nvSpPr>
            <p:cNvPr id="133" name="Rectángulo 132">
              <a:extLst>
                <a:ext uri="{FF2B5EF4-FFF2-40B4-BE49-F238E27FC236}">
                  <a16:creationId xmlns:a16="http://schemas.microsoft.com/office/drawing/2014/main" id="{9B7DACA0-D9BE-49F6-9EC6-B8C3C9683A53}"/>
                </a:ext>
              </a:extLst>
            </p:cNvPr>
            <p:cNvSpPr/>
            <p:nvPr/>
          </p:nvSpPr>
          <p:spPr>
            <a:xfrm>
              <a:off x="213185" y="1206428"/>
              <a:ext cx="2138755" cy="169647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4" name="CuadroTexto 133">
              <a:extLst>
                <a:ext uri="{FF2B5EF4-FFF2-40B4-BE49-F238E27FC236}">
                  <a16:creationId xmlns:a16="http://schemas.microsoft.com/office/drawing/2014/main" id="{88131BF9-E56B-4AC0-BD1B-35596784F1DF}"/>
                </a:ext>
              </a:extLst>
            </p:cNvPr>
            <p:cNvSpPr txBox="1"/>
            <p:nvPr/>
          </p:nvSpPr>
          <p:spPr>
            <a:xfrm>
              <a:off x="20034" y="1206428"/>
              <a:ext cx="2331906" cy="169647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1000" tIns="486000" rIns="216000" bIns="0" numCol="1" spcCol="1270" rtlCol="0" anchor="t" anchorCtr="0">
              <a:noAutofit/>
            </a:bodyPr>
            <a:lstStyle/>
            <a:p>
              <a:pPr algn="ctr" defTabSz="400050">
                <a:lnSpc>
                  <a:spcPts val="1125"/>
                </a:lnSpc>
                <a:spcBef>
                  <a:spcPct val="0"/>
                </a:spcBef>
              </a:pPr>
              <a:r>
                <a:rPr lang="en-US" sz="600" dirty="0">
                  <a:solidFill>
                    <a:srgbClr val="222222"/>
                  </a:solidFill>
                  <a:latin typeface="SF Pro Display" panose="00000500000000000000" pitchFamily="50" charset="0"/>
                  <a:ea typeface="SF Pro Display" panose="00000500000000000000" pitchFamily="50" charset="0"/>
                </a:rPr>
                <a:t> </a:t>
              </a:r>
              <a:r>
                <a:rPr lang="en-US" sz="675" b="1" dirty="0">
                  <a:solidFill>
                    <a:srgbClr val="222222"/>
                  </a:solidFill>
                  <a:latin typeface="SF Pro Display" panose="00000500000000000000" pitchFamily="50" charset="0"/>
                  <a:ea typeface="SF Pro Display" panose="00000500000000000000" pitchFamily="50" charset="0"/>
                </a:rPr>
                <a:t>DIGITAL SIGNAGE ADV </a:t>
              </a:r>
            </a:p>
            <a:p>
              <a:pPr algn="ctr" defTabSz="400050">
                <a:lnSpc>
                  <a:spcPts val="1125"/>
                </a:lnSpc>
                <a:spcBef>
                  <a:spcPct val="0"/>
                </a:spcBef>
              </a:pPr>
              <a:r>
                <a:rPr lang="en-US" sz="675" dirty="0">
                  <a:solidFill>
                    <a:srgbClr val="222222"/>
                  </a:solidFill>
                  <a:latin typeface="SF Pro Display" panose="00000500000000000000" pitchFamily="50" charset="0"/>
                  <a:ea typeface="SF Pro Display" panose="00000500000000000000" pitchFamily="50" charset="0"/>
                </a:rPr>
                <a:t>This application allow to call customer via your branch TV player, shared videos, messages, advertising and call customer. Keeping customer will informed about branch operation.</a:t>
              </a:r>
              <a:endParaRPr lang="es-ES" sz="675" dirty="0">
                <a:solidFill>
                  <a:srgbClr val="333333"/>
                </a:solidFill>
                <a:latin typeface="SF Pro Display" panose="00000500000000000000" pitchFamily="50" charset="0"/>
                <a:ea typeface="SF Pro Display" panose="00000500000000000000" pitchFamily="50" charset="0"/>
              </a:endParaRPr>
            </a:p>
          </p:txBody>
        </p:sp>
      </p:grpSp>
      <p:sp>
        <p:nvSpPr>
          <p:cNvPr id="139" name="Forma en L 138">
            <a:extLst>
              <a:ext uri="{FF2B5EF4-FFF2-40B4-BE49-F238E27FC236}">
                <a16:creationId xmlns:a16="http://schemas.microsoft.com/office/drawing/2014/main" id="{B42FCD54-376C-404F-AD49-82532443CB87}"/>
              </a:ext>
            </a:extLst>
          </p:cNvPr>
          <p:cNvSpPr/>
          <p:nvPr/>
        </p:nvSpPr>
        <p:spPr>
          <a:xfrm rot="5400000">
            <a:off x="6775881" y="3372622"/>
            <a:ext cx="2404589" cy="158034"/>
          </a:xfrm>
          <a:prstGeom prst="corner">
            <a:avLst>
              <a:gd name="adj1" fmla="val 1000"/>
              <a:gd name="adj2" fmla="val 1000"/>
            </a:avLst>
          </a:prstGeom>
          <a:solidFill>
            <a:srgbClr val="333333"/>
          </a:solidFill>
          <a:ln>
            <a:solidFill>
              <a:srgbClr val="184974"/>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nvGrpSpPr>
          <p:cNvPr id="140" name="Grupo 139">
            <a:extLst>
              <a:ext uri="{FF2B5EF4-FFF2-40B4-BE49-F238E27FC236}">
                <a16:creationId xmlns:a16="http://schemas.microsoft.com/office/drawing/2014/main" id="{62D5DA87-844A-4DF3-B744-4B9B99E889E1}"/>
              </a:ext>
            </a:extLst>
          </p:cNvPr>
          <p:cNvGrpSpPr/>
          <p:nvPr/>
        </p:nvGrpSpPr>
        <p:grpSpPr>
          <a:xfrm>
            <a:off x="7997067" y="2170215"/>
            <a:ext cx="962486" cy="1272356"/>
            <a:chOff x="213185" y="1206428"/>
            <a:chExt cx="2138755" cy="1696475"/>
          </a:xfrm>
        </p:grpSpPr>
        <p:sp>
          <p:nvSpPr>
            <p:cNvPr id="141" name="Rectángulo 140">
              <a:extLst>
                <a:ext uri="{FF2B5EF4-FFF2-40B4-BE49-F238E27FC236}">
                  <a16:creationId xmlns:a16="http://schemas.microsoft.com/office/drawing/2014/main" id="{83838805-81D2-4382-8DB7-24AF4712B8D4}"/>
                </a:ext>
              </a:extLst>
            </p:cNvPr>
            <p:cNvSpPr/>
            <p:nvPr/>
          </p:nvSpPr>
          <p:spPr>
            <a:xfrm>
              <a:off x="213185" y="1206428"/>
              <a:ext cx="2138755" cy="169647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42" name="CuadroTexto 141">
              <a:extLst>
                <a:ext uri="{FF2B5EF4-FFF2-40B4-BE49-F238E27FC236}">
                  <a16:creationId xmlns:a16="http://schemas.microsoft.com/office/drawing/2014/main" id="{140C5AA5-9323-4AB7-B0AE-7D6D910D1E5C}"/>
                </a:ext>
              </a:extLst>
            </p:cNvPr>
            <p:cNvSpPr txBox="1"/>
            <p:nvPr/>
          </p:nvSpPr>
          <p:spPr>
            <a:xfrm>
              <a:off x="213185" y="1206428"/>
              <a:ext cx="2138755" cy="169647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1000" tIns="486000" rIns="216000" bIns="0" numCol="1" spcCol="1270" rtlCol="0" anchor="t" anchorCtr="0">
              <a:noAutofit/>
            </a:bodyPr>
            <a:lstStyle/>
            <a:p>
              <a:pPr algn="ctr" defTabSz="400050">
                <a:lnSpc>
                  <a:spcPts val="1125"/>
                </a:lnSpc>
                <a:spcBef>
                  <a:spcPct val="0"/>
                </a:spcBef>
              </a:pPr>
              <a:r>
                <a:rPr lang="en-US" sz="825" b="1" dirty="0">
                  <a:solidFill>
                    <a:srgbClr val="222222"/>
                  </a:solidFill>
                  <a:latin typeface="SF Pro Display" panose="00000500000000000000" pitchFamily="50" charset="0"/>
                  <a:ea typeface="SF Pro Display" panose="00000500000000000000" pitchFamily="50" charset="0"/>
                </a:rPr>
                <a:t>Q-SURVEY</a:t>
              </a:r>
            </a:p>
            <a:p>
              <a:pPr algn="ctr" defTabSz="400050">
                <a:lnSpc>
                  <a:spcPts val="1125"/>
                </a:lnSpc>
                <a:spcBef>
                  <a:spcPct val="0"/>
                </a:spcBef>
              </a:pPr>
              <a:r>
                <a:rPr lang="en-US" sz="675" dirty="0">
                  <a:solidFill>
                    <a:srgbClr val="222222"/>
                  </a:solidFill>
                  <a:latin typeface="SF Pro Display" panose="00000500000000000000" pitchFamily="50" charset="0"/>
                  <a:ea typeface="SF Pro Display" panose="00000500000000000000" pitchFamily="50" charset="0"/>
                </a:rPr>
                <a:t>Or customer Feedback allow all institution to follow up their services receiving from final customers their feedback on service received. Could be done in from or employee, via email or in branch.</a:t>
              </a:r>
              <a:endParaRPr lang="es-ES" sz="675" dirty="0">
                <a:solidFill>
                  <a:srgbClr val="333333"/>
                </a:solidFill>
                <a:latin typeface="SF Pro Display" panose="00000500000000000000" pitchFamily="50" charset="0"/>
                <a:ea typeface="SF Pro Display" panose="00000500000000000000" pitchFamily="50" charset="0"/>
              </a:endParaRPr>
            </a:p>
          </p:txBody>
        </p:sp>
      </p:grpSp>
      <p:sp>
        <p:nvSpPr>
          <p:cNvPr id="143" name="Forma en L 142">
            <a:extLst>
              <a:ext uri="{FF2B5EF4-FFF2-40B4-BE49-F238E27FC236}">
                <a16:creationId xmlns:a16="http://schemas.microsoft.com/office/drawing/2014/main" id="{EC6CDBC6-CD58-44EB-BD46-6B158FE42915}"/>
              </a:ext>
            </a:extLst>
          </p:cNvPr>
          <p:cNvSpPr/>
          <p:nvPr/>
        </p:nvSpPr>
        <p:spPr>
          <a:xfrm rot="5400000">
            <a:off x="2280075" y="3354541"/>
            <a:ext cx="2404589" cy="158034"/>
          </a:xfrm>
          <a:prstGeom prst="corner">
            <a:avLst>
              <a:gd name="adj1" fmla="val 1000"/>
              <a:gd name="adj2" fmla="val 1000"/>
            </a:avLst>
          </a:prstGeom>
          <a:solidFill>
            <a:srgbClr val="F8AD1C"/>
          </a:solidFill>
          <a:ln>
            <a:solidFill>
              <a:srgbClr val="F8AD1C"/>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nvGrpSpPr>
          <p:cNvPr id="144" name="Grupo 143">
            <a:extLst>
              <a:ext uri="{FF2B5EF4-FFF2-40B4-BE49-F238E27FC236}">
                <a16:creationId xmlns:a16="http://schemas.microsoft.com/office/drawing/2014/main" id="{60145561-016A-48F0-B1F4-90A3E8717AB0}"/>
              </a:ext>
            </a:extLst>
          </p:cNvPr>
          <p:cNvGrpSpPr/>
          <p:nvPr/>
        </p:nvGrpSpPr>
        <p:grpSpPr>
          <a:xfrm>
            <a:off x="3472430" y="2170215"/>
            <a:ext cx="962486" cy="1272356"/>
            <a:chOff x="213185" y="1206428"/>
            <a:chExt cx="2138755" cy="1696475"/>
          </a:xfrm>
        </p:grpSpPr>
        <p:sp>
          <p:nvSpPr>
            <p:cNvPr id="145" name="Rectángulo 144">
              <a:extLst>
                <a:ext uri="{FF2B5EF4-FFF2-40B4-BE49-F238E27FC236}">
                  <a16:creationId xmlns:a16="http://schemas.microsoft.com/office/drawing/2014/main" id="{AF5F78DB-5ED2-4DD5-A41D-B955FD0F6679}"/>
                </a:ext>
              </a:extLst>
            </p:cNvPr>
            <p:cNvSpPr/>
            <p:nvPr/>
          </p:nvSpPr>
          <p:spPr>
            <a:xfrm>
              <a:off x="213185" y="1206428"/>
              <a:ext cx="2138755" cy="169647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46" name="CuadroTexto 145">
              <a:extLst>
                <a:ext uri="{FF2B5EF4-FFF2-40B4-BE49-F238E27FC236}">
                  <a16:creationId xmlns:a16="http://schemas.microsoft.com/office/drawing/2014/main" id="{92E2D149-83E7-4FFC-92BA-65D5CCB6E91C}"/>
                </a:ext>
              </a:extLst>
            </p:cNvPr>
            <p:cNvSpPr txBox="1"/>
            <p:nvPr/>
          </p:nvSpPr>
          <p:spPr>
            <a:xfrm>
              <a:off x="213185" y="1206428"/>
              <a:ext cx="2138755" cy="169647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1000" tIns="486000" rIns="216000" bIns="0" numCol="1" spcCol="1270" rtlCol="0" anchor="t" anchorCtr="0">
              <a:noAutofit/>
            </a:bodyPr>
            <a:lstStyle/>
            <a:p>
              <a:pPr algn="just" defTabSz="400050">
                <a:lnSpc>
                  <a:spcPts val="1125"/>
                </a:lnSpc>
                <a:spcBef>
                  <a:spcPct val="0"/>
                </a:spcBef>
              </a:pPr>
              <a:endParaRPr lang="es-ES" sz="900" dirty="0">
                <a:solidFill>
                  <a:srgbClr val="333333"/>
                </a:solidFill>
                <a:latin typeface="SF Pro Display" panose="00000500000000000000" pitchFamily="50" charset="0"/>
                <a:ea typeface="SF Pro Display" panose="00000500000000000000" pitchFamily="50" charset="0"/>
              </a:endParaRPr>
            </a:p>
          </p:txBody>
        </p:sp>
      </p:grpSp>
      <p:sp>
        <p:nvSpPr>
          <p:cNvPr id="147" name="Forma en L 146">
            <a:extLst>
              <a:ext uri="{FF2B5EF4-FFF2-40B4-BE49-F238E27FC236}">
                <a16:creationId xmlns:a16="http://schemas.microsoft.com/office/drawing/2014/main" id="{4B7355FE-512A-42D8-BB42-F13339DB3B40}"/>
              </a:ext>
            </a:extLst>
          </p:cNvPr>
          <p:cNvSpPr/>
          <p:nvPr/>
        </p:nvSpPr>
        <p:spPr>
          <a:xfrm rot="5400000">
            <a:off x="5646095" y="3353279"/>
            <a:ext cx="2404589" cy="158034"/>
          </a:xfrm>
          <a:prstGeom prst="corner">
            <a:avLst>
              <a:gd name="adj1" fmla="val 1000"/>
              <a:gd name="adj2" fmla="val 1000"/>
            </a:avLst>
          </a:prstGeom>
          <a:solidFill>
            <a:srgbClr val="F8AD1C"/>
          </a:solidFill>
          <a:ln>
            <a:solidFill>
              <a:srgbClr val="F8AD1C"/>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nvGrpSpPr>
          <p:cNvPr id="148" name="Grupo 147">
            <a:extLst>
              <a:ext uri="{FF2B5EF4-FFF2-40B4-BE49-F238E27FC236}">
                <a16:creationId xmlns:a16="http://schemas.microsoft.com/office/drawing/2014/main" id="{F2F7B097-F78E-4B94-92F3-8854221747BC}"/>
              </a:ext>
            </a:extLst>
          </p:cNvPr>
          <p:cNvGrpSpPr/>
          <p:nvPr/>
        </p:nvGrpSpPr>
        <p:grpSpPr>
          <a:xfrm>
            <a:off x="6791579" y="2168953"/>
            <a:ext cx="1079973" cy="1272356"/>
            <a:chOff x="86948" y="1206428"/>
            <a:chExt cx="2399824" cy="1696475"/>
          </a:xfrm>
        </p:grpSpPr>
        <p:sp>
          <p:nvSpPr>
            <p:cNvPr id="149" name="Rectángulo 148">
              <a:extLst>
                <a:ext uri="{FF2B5EF4-FFF2-40B4-BE49-F238E27FC236}">
                  <a16:creationId xmlns:a16="http://schemas.microsoft.com/office/drawing/2014/main" id="{BBFEF912-1C33-44CE-9271-713FE888E07D}"/>
                </a:ext>
              </a:extLst>
            </p:cNvPr>
            <p:cNvSpPr/>
            <p:nvPr/>
          </p:nvSpPr>
          <p:spPr>
            <a:xfrm>
              <a:off x="213185" y="1206428"/>
              <a:ext cx="2138755" cy="169647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50" name="CuadroTexto 149">
              <a:extLst>
                <a:ext uri="{FF2B5EF4-FFF2-40B4-BE49-F238E27FC236}">
                  <a16:creationId xmlns:a16="http://schemas.microsoft.com/office/drawing/2014/main" id="{D981A9FE-C013-417B-8950-12D9301A7F61}"/>
                </a:ext>
              </a:extLst>
            </p:cNvPr>
            <p:cNvSpPr txBox="1"/>
            <p:nvPr/>
          </p:nvSpPr>
          <p:spPr>
            <a:xfrm>
              <a:off x="86948" y="1206428"/>
              <a:ext cx="2399824" cy="169647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1000" tIns="486000" rIns="216000" bIns="0" numCol="1" spcCol="1270" rtlCol="0" anchor="t" anchorCtr="0">
              <a:noAutofit/>
            </a:bodyPr>
            <a:lstStyle/>
            <a:p>
              <a:pPr algn="ctr" defTabSz="400050">
                <a:lnSpc>
                  <a:spcPts val="1125"/>
                </a:lnSpc>
                <a:spcBef>
                  <a:spcPct val="0"/>
                </a:spcBef>
              </a:pPr>
              <a:r>
                <a:rPr lang="en-US" sz="825" b="1" dirty="0">
                  <a:solidFill>
                    <a:srgbClr val="202124"/>
                  </a:solidFill>
                  <a:latin typeface="SF Pro Display" panose="00000500000000000000" pitchFamily="50" charset="0"/>
                  <a:ea typeface="SF Pro Display" panose="00000500000000000000" pitchFamily="50" charset="0"/>
                </a:rPr>
                <a:t>Q-RECORDING</a:t>
              </a:r>
            </a:p>
            <a:p>
              <a:pPr algn="ctr" defTabSz="400050">
                <a:lnSpc>
                  <a:spcPts val="1125"/>
                </a:lnSpc>
                <a:spcBef>
                  <a:spcPct val="0"/>
                </a:spcBef>
              </a:pPr>
              <a:r>
                <a:rPr lang="en-US" sz="750" dirty="0">
                  <a:solidFill>
                    <a:srgbClr val="202124"/>
                  </a:solidFill>
                  <a:latin typeface="SF Pro Display" panose="00000500000000000000" pitchFamily="50" charset="0"/>
                  <a:ea typeface="SF Pro Display" panose="00000500000000000000" pitchFamily="50" charset="0"/>
                </a:rPr>
                <a:t>This application allow record customer and employee service conversation one its ticket number is called. Record conversation is save on a cloud for easy branch manager access and review service performance.</a:t>
              </a:r>
              <a:endParaRPr lang="es-ES" sz="750" dirty="0">
                <a:solidFill>
                  <a:srgbClr val="333333"/>
                </a:solidFill>
                <a:latin typeface="SF Pro Display" panose="00000500000000000000" pitchFamily="50" charset="0"/>
                <a:ea typeface="SF Pro Display" panose="00000500000000000000" pitchFamily="50" charset="0"/>
              </a:endParaRPr>
            </a:p>
          </p:txBody>
        </p:sp>
      </p:grpSp>
      <p:sp>
        <p:nvSpPr>
          <p:cNvPr id="151" name="Rectángulo 150" descr="Cuadrado rojo">
            <a:extLst>
              <a:ext uri="{FF2B5EF4-FFF2-40B4-BE49-F238E27FC236}">
                <a16:creationId xmlns:a16="http://schemas.microsoft.com/office/drawing/2014/main" id="{F29CC527-D31D-4E54-BAE1-B20C1FD194D0}"/>
              </a:ext>
            </a:extLst>
          </p:cNvPr>
          <p:cNvSpPr/>
          <p:nvPr/>
        </p:nvSpPr>
        <p:spPr>
          <a:xfrm>
            <a:off x="36934" y="2115112"/>
            <a:ext cx="516698" cy="516698"/>
          </a:xfrm>
          <a:prstGeom prst="rect">
            <a:avLst/>
          </a:prstGeom>
          <a:solidFill>
            <a:srgbClr val="4CB7AD"/>
          </a:solidFill>
          <a:ln>
            <a:solidFill>
              <a:srgbClr val="4CB7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sz="1350" dirty="0"/>
          </a:p>
        </p:txBody>
      </p:sp>
      <p:sp>
        <p:nvSpPr>
          <p:cNvPr id="153" name="Rectángulo 152" descr="Cuadrado rojo">
            <a:extLst>
              <a:ext uri="{FF2B5EF4-FFF2-40B4-BE49-F238E27FC236}">
                <a16:creationId xmlns:a16="http://schemas.microsoft.com/office/drawing/2014/main" id="{B4C46C3E-36A2-42C5-A650-885C334C2BE5}"/>
              </a:ext>
            </a:extLst>
          </p:cNvPr>
          <p:cNvSpPr/>
          <p:nvPr/>
        </p:nvSpPr>
        <p:spPr>
          <a:xfrm>
            <a:off x="1181093" y="2115112"/>
            <a:ext cx="516698" cy="516698"/>
          </a:xfrm>
          <a:prstGeom prst="rect">
            <a:avLst/>
          </a:prstGeom>
          <a:solidFill>
            <a:srgbClr val="4CB7AD"/>
          </a:solidFill>
          <a:ln>
            <a:solidFill>
              <a:srgbClr val="4CB7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sz="1350" dirty="0"/>
          </a:p>
        </p:txBody>
      </p:sp>
      <p:sp>
        <p:nvSpPr>
          <p:cNvPr id="154" name="Rectángulo 153" descr="Cuadrado rojo">
            <a:extLst>
              <a:ext uri="{FF2B5EF4-FFF2-40B4-BE49-F238E27FC236}">
                <a16:creationId xmlns:a16="http://schemas.microsoft.com/office/drawing/2014/main" id="{14126E96-DBB9-4331-97D6-C0530F1BD58C}"/>
              </a:ext>
            </a:extLst>
          </p:cNvPr>
          <p:cNvSpPr/>
          <p:nvPr/>
        </p:nvSpPr>
        <p:spPr>
          <a:xfrm>
            <a:off x="2270803" y="2115112"/>
            <a:ext cx="516698" cy="516698"/>
          </a:xfrm>
          <a:prstGeom prst="rect">
            <a:avLst/>
          </a:prstGeom>
          <a:solidFill>
            <a:srgbClr val="4CB7AD"/>
          </a:solidFill>
          <a:ln>
            <a:solidFill>
              <a:srgbClr val="4CB7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sz="1350" dirty="0"/>
          </a:p>
        </p:txBody>
      </p:sp>
      <p:sp>
        <p:nvSpPr>
          <p:cNvPr id="155" name="Rectángulo 154" descr="Cuadrado rojo">
            <a:extLst>
              <a:ext uri="{FF2B5EF4-FFF2-40B4-BE49-F238E27FC236}">
                <a16:creationId xmlns:a16="http://schemas.microsoft.com/office/drawing/2014/main" id="{A15E7725-2DB2-4DE8-888B-2292B2677CF2}"/>
              </a:ext>
            </a:extLst>
          </p:cNvPr>
          <p:cNvSpPr/>
          <p:nvPr/>
        </p:nvSpPr>
        <p:spPr>
          <a:xfrm>
            <a:off x="3398683" y="2115111"/>
            <a:ext cx="516698" cy="516698"/>
          </a:xfrm>
          <a:prstGeom prst="rect">
            <a:avLst/>
          </a:prstGeom>
          <a:solidFill>
            <a:srgbClr val="F8AD1C"/>
          </a:solidFill>
          <a:ln>
            <a:solidFill>
              <a:srgbClr val="F8AD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sz="1350" dirty="0"/>
          </a:p>
        </p:txBody>
      </p:sp>
      <p:sp>
        <p:nvSpPr>
          <p:cNvPr id="156" name="Rectángulo 155" descr="Cuadrado rojo">
            <a:extLst>
              <a:ext uri="{FF2B5EF4-FFF2-40B4-BE49-F238E27FC236}">
                <a16:creationId xmlns:a16="http://schemas.microsoft.com/office/drawing/2014/main" id="{6BE993DB-7B2F-438F-A55B-5616AE9FBEDD}"/>
              </a:ext>
            </a:extLst>
          </p:cNvPr>
          <p:cNvSpPr/>
          <p:nvPr/>
        </p:nvSpPr>
        <p:spPr>
          <a:xfrm>
            <a:off x="4513933" y="2115110"/>
            <a:ext cx="516698" cy="516698"/>
          </a:xfrm>
          <a:prstGeom prst="rect">
            <a:avLst/>
          </a:prstGeom>
          <a:solidFill>
            <a:srgbClr val="F8AD1C"/>
          </a:solidFill>
          <a:ln>
            <a:solidFill>
              <a:srgbClr val="F8AD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sz="1350" dirty="0"/>
          </a:p>
        </p:txBody>
      </p:sp>
      <p:sp>
        <p:nvSpPr>
          <p:cNvPr id="157" name="Rectángulo 156" descr="Cuadrado rojo">
            <a:extLst>
              <a:ext uri="{FF2B5EF4-FFF2-40B4-BE49-F238E27FC236}">
                <a16:creationId xmlns:a16="http://schemas.microsoft.com/office/drawing/2014/main" id="{9EA9FCE0-3CDD-4E5B-AE23-81D084D7531F}"/>
              </a:ext>
            </a:extLst>
          </p:cNvPr>
          <p:cNvSpPr/>
          <p:nvPr/>
        </p:nvSpPr>
        <p:spPr>
          <a:xfrm>
            <a:off x="5677034" y="2112770"/>
            <a:ext cx="516698" cy="516698"/>
          </a:xfrm>
          <a:prstGeom prst="rect">
            <a:avLst/>
          </a:prstGeom>
          <a:solidFill>
            <a:srgbClr val="F8AD1C"/>
          </a:solidFill>
          <a:ln>
            <a:solidFill>
              <a:srgbClr val="F8AD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sz="1350" dirty="0"/>
          </a:p>
        </p:txBody>
      </p:sp>
      <p:sp>
        <p:nvSpPr>
          <p:cNvPr id="158" name="Rectángulo 157" descr="Cuadrado rojo">
            <a:extLst>
              <a:ext uri="{FF2B5EF4-FFF2-40B4-BE49-F238E27FC236}">
                <a16:creationId xmlns:a16="http://schemas.microsoft.com/office/drawing/2014/main" id="{2767291B-F321-4AEA-BD17-F0F2AC3A32B9}"/>
              </a:ext>
            </a:extLst>
          </p:cNvPr>
          <p:cNvSpPr/>
          <p:nvPr/>
        </p:nvSpPr>
        <p:spPr>
          <a:xfrm>
            <a:off x="6772504" y="2112769"/>
            <a:ext cx="516698" cy="516698"/>
          </a:xfrm>
          <a:prstGeom prst="rect">
            <a:avLst/>
          </a:prstGeom>
          <a:solidFill>
            <a:srgbClr val="F8AD1C"/>
          </a:solidFill>
          <a:ln>
            <a:solidFill>
              <a:srgbClr val="F8AD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sz="1350" dirty="0"/>
          </a:p>
        </p:txBody>
      </p:sp>
      <p:sp>
        <p:nvSpPr>
          <p:cNvPr id="159" name="Rectángulo 158" descr="Cuadrado rojo">
            <a:extLst>
              <a:ext uri="{FF2B5EF4-FFF2-40B4-BE49-F238E27FC236}">
                <a16:creationId xmlns:a16="http://schemas.microsoft.com/office/drawing/2014/main" id="{CFF90F8E-FCED-4425-9AF9-5CDA8AFCBB21}"/>
              </a:ext>
            </a:extLst>
          </p:cNvPr>
          <p:cNvSpPr/>
          <p:nvPr/>
        </p:nvSpPr>
        <p:spPr>
          <a:xfrm>
            <a:off x="7900463" y="2112769"/>
            <a:ext cx="516698" cy="516698"/>
          </a:xfrm>
          <a:prstGeom prst="rect">
            <a:avLst/>
          </a:prstGeom>
          <a:solidFill>
            <a:srgbClr val="184974"/>
          </a:solidFill>
          <a:ln>
            <a:solidFill>
              <a:srgbClr val="184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sz="1350" dirty="0"/>
          </a:p>
        </p:txBody>
      </p:sp>
      <p:pic>
        <p:nvPicPr>
          <p:cNvPr id="162" name="Gráfico 161" descr="Smartphone">
            <a:extLst>
              <a:ext uri="{FF2B5EF4-FFF2-40B4-BE49-F238E27FC236}">
                <a16:creationId xmlns:a16="http://schemas.microsoft.com/office/drawing/2014/main" id="{A61BE52E-EF94-4B23-8F45-314F780D055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57282" y="2200973"/>
            <a:ext cx="378045" cy="378045"/>
          </a:xfrm>
          <a:prstGeom prst="rect">
            <a:avLst/>
          </a:prstGeom>
        </p:spPr>
      </p:pic>
      <p:pic>
        <p:nvPicPr>
          <p:cNvPr id="163" name="Gráfico 162" descr="Calendario diario">
            <a:extLst>
              <a:ext uri="{FF2B5EF4-FFF2-40B4-BE49-F238E27FC236}">
                <a16:creationId xmlns:a16="http://schemas.microsoft.com/office/drawing/2014/main" id="{19201046-DDC7-4AED-B012-84ED4F49EB3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413" y="2161687"/>
            <a:ext cx="439207" cy="439207"/>
          </a:xfrm>
          <a:prstGeom prst="rect">
            <a:avLst/>
          </a:prstGeom>
        </p:spPr>
      </p:pic>
      <p:pic>
        <p:nvPicPr>
          <p:cNvPr id="164" name="Gráfico 28">
            <a:extLst>
              <a:ext uri="{FF2B5EF4-FFF2-40B4-BE49-F238E27FC236}">
                <a16:creationId xmlns:a16="http://schemas.microsoft.com/office/drawing/2014/main" id="{D1F60A61-BEFE-4A2E-9908-2654323E51E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327389" y="2174552"/>
            <a:ext cx="410684" cy="410684"/>
          </a:xfrm>
          <a:prstGeom prst="rect">
            <a:avLst/>
          </a:prstGeom>
        </p:spPr>
      </p:pic>
      <p:pic>
        <p:nvPicPr>
          <p:cNvPr id="165" name="Gráfico 164" descr="Público de destino">
            <a:extLst>
              <a:ext uri="{FF2B5EF4-FFF2-40B4-BE49-F238E27FC236}">
                <a16:creationId xmlns:a16="http://schemas.microsoft.com/office/drawing/2014/main" id="{45F0D92D-54CD-4162-863C-46C0ECCEE66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574028" y="2167772"/>
            <a:ext cx="417754" cy="431546"/>
          </a:xfrm>
          <a:prstGeom prst="rect">
            <a:avLst/>
          </a:prstGeom>
        </p:spPr>
      </p:pic>
      <p:pic>
        <p:nvPicPr>
          <p:cNvPr id="166" name="Gráfico 165" descr="Burbuja de chat">
            <a:extLst>
              <a:ext uri="{FF2B5EF4-FFF2-40B4-BE49-F238E27FC236}">
                <a16:creationId xmlns:a16="http://schemas.microsoft.com/office/drawing/2014/main" id="{3BF3C873-1AE4-478C-8DB9-332E8999F33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450183" y="2161368"/>
            <a:ext cx="437051" cy="437051"/>
          </a:xfrm>
          <a:prstGeom prst="rect">
            <a:avLst/>
          </a:prstGeom>
        </p:spPr>
      </p:pic>
      <p:pic>
        <p:nvPicPr>
          <p:cNvPr id="167" name="Gráfico 166" descr="Televisión">
            <a:extLst>
              <a:ext uri="{FF2B5EF4-FFF2-40B4-BE49-F238E27FC236}">
                <a16:creationId xmlns:a16="http://schemas.microsoft.com/office/drawing/2014/main" id="{40EC9517-9BD7-4CBF-87A9-066937C003B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732001" y="2159434"/>
            <a:ext cx="420281" cy="420281"/>
          </a:xfrm>
          <a:prstGeom prst="rect">
            <a:avLst/>
          </a:prstGeom>
        </p:spPr>
      </p:pic>
      <p:pic>
        <p:nvPicPr>
          <p:cNvPr id="168" name="Gráfico 167" descr="Micrófono de radiocomunicación">
            <a:extLst>
              <a:ext uri="{FF2B5EF4-FFF2-40B4-BE49-F238E27FC236}">
                <a16:creationId xmlns:a16="http://schemas.microsoft.com/office/drawing/2014/main" id="{FB8D50B7-9ECB-41E8-A5C2-033DB8AB596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824616" y="2179424"/>
            <a:ext cx="429794" cy="390493"/>
          </a:xfrm>
          <a:prstGeom prst="rect">
            <a:avLst/>
          </a:prstGeom>
        </p:spPr>
      </p:pic>
      <p:pic>
        <p:nvPicPr>
          <p:cNvPr id="169" name="Gráfico 168" descr="Crecimiento empresarial">
            <a:extLst>
              <a:ext uri="{FF2B5EF4-FFF2-40B4-BE49-F238E27FC236}">
                <a16:creationId xmlns:a16="http://schemas.microsoft.com/office/drawing/2014/main" id="{1E0C5EFD-F68A-48C5-BB16-EE6A7BED42E6}"/>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978816" y="2168953"/>
            <a:ext cx="401009" cy="401009"/>
          </a:xfrm>
          <a:prstGeom prst="rect">
            <a:avLst/>
          </a:prstGeom>
        </p:spPr>
      </p:pic>
      <p:sp>
        <p:nvSpPr>
          <p:cNvPr id="86" name="Flecha: cheurón 4">
            <a:extLst>
              <a:ext uri="{FF2B5EF4-FFF2-40B4-BE49-F238E27FC236}">
                <a16:creationId xmlns:a16="http://schemas.microsoft.com/office/drawing/2014/main" id="{7FB554DA-A34C-4671-9CAE-7296AD77D51B}"/>
              </a:ext>
            </a:extLst>
          </p:cNvPr>
          <p:cNvSpPr txBox="1"/>
          <p:nvPr/>
        </p:nvSpPr>
        <p:spPr>
          <a:xfrm>
            <a:off x="5800536" y="4644148"/>
            <a:ext cx="1040661" cy="7631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0" tIns="190500" rIns="95250" bIns="190500" numCol="1" spcCol="1270" rtlCol="0" anchor="ctr" anchorCtr="0">
            <a:noAutofit/>
          </a:bodyPr>
          <a:lstStyle/>
          <a:p>
            <a:pPr algn="ctr" defTabSz="666750">
              <a:lnSpc>
                <a:spcPct val="90000"/>
              </a:lnSpc>
              <a:spcBef>
                <a:spcPct val="0"/>
              </a:spcBef>
              <a:spcAft>
                <a:spcPct val="35000"/>
              </a:spcAft>
            </a:pPr>
            <a:r>
              <a:rPr lang="es-ES" sz="1125" b="1" dirty="0">
                <a:solidFill>
                  <a:schemeClr val="bg1"/>
                </a:solidFill>
                <a:effectLst>
                  <a:outerShdw blurRad="50800" dist="38100" dir="2700000" algn="tl" rotWithShape="0">
                    <a:schemeClr val="tx1">
                      <a:alpha val="50000"/>
                    </a:schemeClr>
                  </a:outerShdw>
                </a:effectLst>
                <a:latin typeface="SF Pro Display" panose="00000500000000000000" pitchFamily="50" charset="0"/>
                <a:ea typeface="SF Pro Display" panose="00000500000000000000" pitchFamily="50" charset="0"/>
              </a:rPr>
              <a:t>Digital </a:t>
            </a:r>
          </a:p>
          <a:p>
            <a:pPr algn="ctr" defTabSz="666750">
              <a:lnSpc>
                <a:spcPct val="90000"/>
              </a:lnSpc>
              <a:spcBef>
                <a:spcPct val="0"/>
              </a:spcBef>
              <a:spcAft>
                <a:spcPct val="35000"/>
              </a:spcAft>
            </a:pPr>
            <a:r>
              <a:rPr lang="es-ES" sz="1125" b="1" dirty="0" err="1">
                <a:solidFill>
                  <a:schemeClr val="bg1"/>
                </a:solidFill>
                <a:effectLst>
                  <a:outerShdw blurRad="50800" dist="38100" dir="2700000" algn="tl" rotWithShape="0">
                    <a:schemeClr val="tx1">
                      <a:alpha val="50000"/>
                    </a:schemeClr>
                  </a:outerShdw>
                </a:effectLst>
                <a:latin typeface="SF Pro Display" panose="00000500000000000000" pitchFamily="50" charset="0"/>
                <a:ea typeface="SF Pro Display" panose="00000500000000000000" pitchFamily="50" charset="0"/>
              </a:rPr>
              <a:t>Signage</a:t>
            </a:r>
            <a:endParaRPr lang="es-ES" sz="1125" b="1" dirty="0">
              <a:solidFill>
                <a:schemeClr val="bg1"/>
              </a:solidFill>
              <a:effectLst>
                <a:outerShdw blurRad="50800" dist="38100" dir="2700000" algn="tl" rotWithShape="0">
                  <a:schemeClr val="tx1">
                    <a:alpha val="50000"/>
                  </a:schemeClr>
                </a:outerShdw>
              </a:effectLst>
              <a:latin typeface="SF Pro Display" panose="00000500000000000000" pitchFamily="50" charset="0"/>
              <a:ea typeface="SF Pro Display" panose="00000500000000000000" pitchFamily="50" charset="0"/>
            </a:endParaRPr>
          </a:p>
        </p:txBody>
      </p:sp>
      <p:sp>
        <p:nvSpPr>
          <p:cNvPr id="87" name="Flecha: cheurón 4">
            <a:extLst>
              <a:ext uri="{FF2B5EF4-FFF2-40B4-BE49-F238E27FC236}">
                <a16:creationId xmlns:a16="http://schemas.microsoft.com/office/drawing/2014/main" id="{698B8DE8-1142-4918-8978-B10A1A9E032B}"/>
              </a:ext>
            </a:extLst>
          </p:cNvPr>
          <p:cNvSpPr txBox="1"/>
          <p:nvPr/>
        </p:nvSpPr>
        <p:spPr>
          <a:xfrm>
            <a:off x="4665329" y="4649460"/>
            <a:ext cx="1040661" cy="7631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0" tIns="190500" rIns="95250" bIns="190500" numCol="1" spcCol="1270" rtlCol="0" anchor="ctr" anchorCtr="0">
            <a:noAutofit/>
          </a:bodyPr>
          <a:lstStyle/>
          <a:p>
            <a:pPr algn="ctr" defTabSz="666750">
              <a:lnSpc>
                <a:spcPct val="90000"/>
              </a:lnSpc>
              <a:spcBef>
                <a:spcPct val="0"/>
              </a:spcBef>
              <a:spcAft>
                <a:spcPct val="35000"/>
              </a:spcAft>
            </a:pPr>
            <a:r>
              <a:rPr lang="es-ES" sz="1125" b="1" dirty="0">
                <a:solidFill>
                  <a:schemeClr val="bg1"/>
                </a:solidFill>
                <a:effectLst>
                  <a:outerShdw blurRad="50800" dist="38100" dir="2700000" algn="tl" rotWithShape="0">
                    <a:schemeClr val="tx1">
                      <a:alpha val="50000"/>
                    </a:schemeClr>
                  </a:outerShdw>
                </a:effectLst>
                <a:latin typeface="SF Pro Display" panose="00000500000000000000" pitchFamily="50" charset="0"/>
                <a:ea typeface="SF Pro Display" panose="00000500000000000000" pitchFamily="50" charset="0"/>
              </a:rPr>
              <a:t>Q-RECEPTION</a:t>
            </a:r>
          </a:p>
        </p:txBody>
      </p:sp>
      <p:sp>
        <p:nvSpPr>
          <p:cNvPr id="85" name="CuadroTexto 84">
            <a:extLst>
              <a:ext uri="{FF2B5EF4-FFF2-40B4-BE49-F238E27FC236}">
                <a16:creationId xmlns:a16="http://schemas.microsoft.com/office/drawing/2014/main" id="{7921B088-32B4-4612-A65F-4146AD24DADB}"/>
              </a:ext>
            </a:extLst>
          </p:cNvPr>
          <p:cNvSpPr txBox="1"/>
          <p:nvPr/>
        </p:nvSpPr>
        <p:spPr>
          <a:xfrm>
            <a:off x="3480332" y="2612120"/>
            <a:ext cx="1019383" cy="1869743"/>
          </a:xfrm>
          <a:prstGeom prst="rect">
            <a:avLst/>
          </a:prstGeom>
          <a:noFill/>
        </p:spPr>
        <p:txBody>
          <a:bodyPr wrap="square">
            <a:spAutoFit/>
          </a:bodyPr>
          <a:lstStyle/>
          <a:p>
            <a:pPr algn="ctr"/>
            <a:r>
              <a:rPr lang="es-GT" sz="825" b="1" dirty="0">
                <a:latin typeface="SF Pro Display" panose="00000500000000000000" pitchFamily="50" charset="0"/>
                <a:ea typeface="SF Pro Display" panose="00000500000000000000" pitchFamily="50" charset="0"/>
              </a:rPr>
              <a:t>SMS/Whatsapp</a:t>
            </a:r>
            <a:r>
              <a:rPr lang="es-GT" sz="825" dirty="0">
                <a:latin typeface="SF Pro Display" panose="00000500000000000000" pitchFamily="50" charset="0"/>
                <a:ea typeface="SF Pro Display" panose="00000500000000000000" pitchFamily="50" charset="0"/>
              </a:rPr>
              <a:t>.</a:t>
            </a:r>
          </a:p>
          <a:p>
            <a:pPr algn="ctr"/>
            <a:endParaRPr lang="es-GT" sz="825" dirty="0">
              <a:latin typeface="SF Pro Display" panose="00000500000000000000" pitchFamily="50" charset="0"/>
              <a:ea typeface="SF Pro Display" panose="00000500000000000000" pitchFamily="50" charset="0"/>
            </a:endParaRPr>
          </a:p>
          <a:p>
            <a:pPr algn="ctr"/>
            <a:r>
              <a:rPr lang="es-GT" sz="825" dirty="0">
                <a:latin typeface="SF Pro Display" panose="00000500000000000000" pitchFamily="50" charset="0"/>
                <a:ea typeface="SF Pro Display" panose="00000500000000000000" pitchFamily="50" charset="0"/>
              </a:rPr>
              <a:t>Receive notifications of how soon you will be called, directly to your mobile to keep you alert while waiting. </a:t>
            </a:r>
          </a:p>
          <a:p>
            <a:pPr algn="ctr"/>
            <a:r>
              <a:rPr lang="es-GT" sz="825" dirty="0">
                <a:latin typeface="SF Pro Display" panose="00000500000000000000" pitchFamily="50" charset="0"/>
                <a:ea typeface="SF Pro Display" panose="00000500000000000000" pitchFamily="50" charset="0"/>
              </a:rPr>
              <a:t>This application work very well integrated with </a:t>
            </a:r>
            <a:r>
              <a:rPr lang="es-GT" sz="825" b="1" dirty="0">
                <a:latin typeface="SF Pro Display" panose="00000500000000000000" pitchFamily="50" charset="0"/>
                <a:ea typeface="SF Pro Display" panose="00000500000000000000" pitchFamily="50" charset="0"/>
              </a:rPr>
              <a:t>ETICKET or QMOBILITY ADV</a:t>
            </a:r>
          </a:p>
        </p:txBody>
      </p:sp>
      <p:sp>
        <p:nvSpPr>
          <p:cNvPr id="88" name="CuadroTexto 87">
            <a:extLst>
              <a:ext uri="{FF2B5EF4-FFF2-40B4-BE49-F238E27FC236}">
                <a16:creationId xmlns:a16="http://schemas.microsoft.com/office/drawing/2014/main" id="{65830685-F1E1-4F91-9AD7-76413F12D19C}"/>
              </a:ext>
            </a:extLst>
          </p:cNvPr>
          <p:cNvSpPr txBox="1"/>
          <p:nvPr/>
        </p:nvSpPr>
        <p:spPr>
          <a:xfrm>
            <a:off x="4631869" y="2625450"/>
            <a:ext cx="853925" cy="1996700"/>
          </a:xfrm>
          <a:prstGeom prst="rect">
            <a:avLst/>
          </a:prstGeom>
          <a:noFill/>
        </p:spPr>
        <p:txBody>
          <a:bodyPr wrap="square">
            <a:spAutoFit/>
          </a:bodyPr>
          <a:lstStyle/>
          <a:p>
            <a:pPr algn="ctr"/>
            <a:r>
              <a:rPr lang="en-US" sz="825" b="1" dirty="0">
                <a:solidFill>
                  <a:srgbClr val="202124"/>
                </a:solidFill>
                <a:latin typeface="SF Pro Display" panose="00000500000000000000" pitchFamily="50" charset="0"/>
                <a:ea typeface="SF Pro Display" panose="00000500000000000000" pitchFamily="50" charset="0"/>
              </a:rPr>
              <a:t>Q-RECEPTION</a:t>
            </a:r>
          </a:p>
          <a:p>
            <a:pPr algn="ctr"/>
            <a:r>
              <a:rPr lang="en-US" sz="825" dirty="0">
                <a:solidFill>
                  <a:srgbClr val="202124"/>
                </a:solidFill>
                <a:latin typeface="SF Pro Display" panose="00000500000000000000" pitchFamily="50" charset="0"/>
                <a:ea typeface="SF Pro Display" panose="00000500000000000000" pitchFamily="50" charset="0"/>
              </a:rPr>
              <a:t>A tailored application for each reception to gathering customer information, personalize attention and avoid using tickets dispensers and keep tracking of customers in site branches.</a:t>
            </a:r>
            <a:endParaRPr lang="es-GT" sz="825" dirty="0">
              <a:latin typeface="SF Pro Display" panose="00000500000000000000" pitchFamily="50" charset="0"/>
              <a:ea typeface="SF Pro Display" panose="00000500000000000000" pitchFamily="50" charset="0"/>
            </a:endParaRPr>
          </a:p>
        </p:txBody>
      </p:sp>
      <p:cxnSp>
        <p:nvCxnSpPr>
          <p:cNvPr id="84" name="Conector recto 83">
            <a:extLst>
              <a:ext uri="{FF2B5EF4-FFF2-40B4-BE49-F238E27FC236}">
                <a16:creationId xmlns:a16="http://schemas.microsoft.com/office/drawing/2014/main" id="{6CEF6C69-B49E-46DA-B693-277D78831916}"/>
              </a:ext>
            </a:extLst>
          </p:cNvPr>
          <p:cNvCxnSpPr>
            <a:cxnSpLocks/>
          </p:cNvCxnSpPr>
          <p:nvPr/>
        </p:nvCxnSpPr>
        <p:spPr>
          <a:xfrm>
            <a:off x="475635" y="7343324"/>
            <a:ext cx="7643351" cy="12464"/>
          </a:xfrm>
          <a:prstGeom prst="line">
            <a:avLst/>
          </a:prstGeom>
        </p:spPr>
        <p:style>
          <a:lnRef idx="1">
            <a:schemeClr val="accent1"/>
          </a:lnRef>
          <a:fillRef idx="0">
            <a:schemeClr val="accent1"/>
          </a:fillRef>
          <a:effectRef idx="0">
            <a:schemeClr val="accent1"/>
          </a:effectRef>
          <a:fontRef idx="minor">
            <a:schemeClr val="tx1"/>
          </a:fontRef>
        </p:style>
      </p:cxnSp>
      <p:sp>
        <p:nvSpPr>
          <p:cNvPr id="91" name="CuadroTexto 90">
            <a:extLst>
              <a:ext uri="{FF2B5EF4-FFF2-40B4-BE49-F238E27FC236}">
                <a16:creationId xmlns:a16="http://schemas.microsoft.com/office/drawing/2014/main" id="{8C77DDC1-86E6-4332-8BCA-4F205100237F}"/>
              </a:ext>
            </a:extLst>
          </p:cNvPr>
          <p:cNvSpPr txBox="1"/>
          <p:nvPr/>
        </p:nvSpPr>
        <p:spPr>
          <a:xfrm>
            <a:off x="3994" y="5812239"/>
            <a:ext cx="9140006" cy="207749"/>
          </a:xfrm>
          <a:prstGeom prst="rect">
            <a:avLst/>
          </a:prstGeom>
          <a:noFill/>
        </p:spPr>
        <p:txBody>
          <a:bodyPr wrap="square" rtlCol="0">
            <a:spAutoFit/>
          </a:bodyPr>
          <a:lstStyle/>
          <a:p>
            <a:pPr algn="ctr"/>
            <a:r>
              <a:rPr lang="es-MX" sz="750" dirty="0">
                <a:solidFill>
                  <a:schemeClr val="accent1">
                    <a:lumMod val="75000"/>
                  </a:schemeClr>
                </a:solidFill>
              </a:rPr>
              <a:t>C  O  N  F  I  D  E  N  C  I  A  L</a:t>
            </a:r>
          </a:p>
        </p:txBody>
      </p:sp>
      <p:pic>
        <p:nvPicPr>
          <p:cNvPr id="83" name="Imagen 82" descr="Logotipo&#10;&#10;Descripción generada automáticamente">
            <a:extLst>
              <a:ext uri="{FF2B5EF4-FFF2-40B4-BE49-F238E27FC236}">
                <a16:creationId xmlns:a16="http://schemas.microsoft.com/office/drawing/2014/main" id="{A63DE863-24C8-42C4-BD08-00C0C2CD613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963835" y="941358"/>
            <a:ext cx="3041500" cy="654613"/>
          </a:xfrm>
          <a:prstGeom prst="rect">
            <a:avLst/>
          </a:prstGeom>
        </p:spPr>
      </p:pic>
    </p:spTree>
    <p:extLst>
      <p:ext uri="{BB962C8B-B14F-4D97-AF65-F5344CB8AC3E}">
        <p14:creationId xmlns:p14="http://schemas.microsoft.com/office/powerpoint/2010/main" val="34891842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5DB1"/>
        </a:solidFill>
        <a:effectLst/>
      </p:bgPr>
    </p:bg>
    <p:spTree>
      <p:nvGrpSpPr>
        <p:cNvPr id="1" name=""/>
        <p:cNvGrpSpPr/>
        <p:nvPr/>
      </p:nvGrpSpPr>
      <p:grpSpPr>
        <a:xfrm>
          <a:off x="0" y="0"/>
          <a:ext cx="0" cy="0"/>
          <a:chOff x="0" y="0"/>
          <a:chExt cx="0" cy="0"/>
        </a:xfrm>
      </p:grpSpPr>
      <p:pic>
        <p:nvPicPr>
          <p:cNvPr id="2" name="Imagen 1" descr="logo qlogik.png">
            <a:extLst>
              <a:ext uri="{FF2B5EF4-FFF2-40B4-BE49-F238E27FC236}">
                <a16:creationId xmlns:a16="http://schemas.microsoft.com/office/drawing/2014/main" id="{0E7EB8B9-83B0-45FE-896E-6DE0D4137E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4684" y="2979420"/>
            <a:ext cx="4294632" cy="899160"/>
          </a:xfrm>
          <a:prstGeom prst="rect">
            <a:avLst/>
          </a:prstGeom>
        </p:spPr>
      </p:pic>
    </p:spTree>
    <p:extLst>
      <p:ext uri="{BB962C8B-B14F-4D97-AF65-F5344CB8AC3E}">
        <p14:creationId xmlns:p14="http://schemas.microsoft.com/office/powerpoint/2010/main" val="17849718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1460000" y="-43249"/>
            <a:ext cx="6397557" cy="6237619"/>
          </a:xfrm>
          <a:prstGeom prst="rect">
            <a:avLst/>
          </a:prstGeom>
          <a:noFill/>
          <a:ln w="9525">
            <a:noFill/>
            <a:miter lim="800000"/>
            <a:headEnd/>
            <a:tailEnd/>
          </a:ln>
        </p:spPr>
      </p:pic>
      <p:sp>
        <p:nvSpPr>
          <p:cNvPr id="3" name="Rectangle 10"/>
          <p:cNvSpPr>
            <a:spLocks noChangeArrowheads="1"/>
          </p:cNvSpPr>
          <p:nvPr/>
        </p:nvSpPr>
        <p:spPr bwMode="auto">
          <a:xfrm>
            <a:off x="323528" y="215513"/>
            <a:ext cx="4584742" cy="673313"/>
          </a:xfrm>
          <a:prstGeom prst="rect">
            <a:avLst/>
          </a:prstGeom>
          <a:noFill/>
          <a:ln w="9525">
            <a:noFill/>
            <a:miter lim="800000"/>
            <a:headEnd/>
            <a:tailEnd/>
          </a:ln>
        </p:spPr>
        <p:txBody>
          <a:bodyPr anchor="ctr"/>
          <a:lstStyle/>
          <a:p>
            <a:pPr eaLnBrk="0" hangingPunct="0"/>
            <a:r>
              <a:rPr lang="es-ES" sz="2800" b="1" dirty="0"/>
              <a:t>Flujo de Clientes para todo tipo de ambiente.</a:t>
            </a:r>
            <a:endParaRPr lang="sv-SE" sz="2800" b="1" dirty="0"/>
          </a:p>
        </p:txBody>
      </p:sp>
      <p:sp>
        <p:nvSpPr>
          <p:cNvPr id="4" name="TextBox 10"/>
          <p:cNvSpPr>
            <a:spLocks noChangeArrowheads="1"/>
          </p:cNvSpPr>
          <p:nvPr/>
        </p:nvSpPr>
        <p:spPr bwMode="auto">
          <a:xfrm>
            <a:off x="218856" y="2035296"/>
            <a:ext cx="1446760" cy="852294"/>
          </a:xfrm>
          <a:prstGeom prst="roundRect">
            <a:avLst>
              <a:gd name="adj" fmla="val 10407"/>
            </a:avLst>
          </a:prstGeom>
          <a:solidFill>
            <a:srgbClr val="005DB1"/>
          </a:solidFill>
          <a:ln w="9525">
            <a:noFill/>
            <a:round/>
            <a:headEnd/>
            <a:tailEnd/>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txBody>
          <a:bodyPr wrap="square" lIns="216000" tIns="216000" rIns="216000" bIns="216000">
            <a:spAutoFit/>
          </a:bodyPr>
          <a:lstStyle/>
          <a:p>
            <a:pPr eaLnBrk="0" hangingPunct="0">
              <a:defRPr/>
            </a:pPr>
            <a:r>
              <a:rPr lang="en-US" sz="1200" b="1" dirty="0">
                <a:solidFill>
                  <a:schemeClr val="bg1"/>
                </a:solidFill>
                <a:latin typeface="Arial" pitchFamily="34" charset="0"/>
                <a:cs typeface="Arial" pitchFamily="34" charset="0"/>
              </a:rPr>
              <a:t>2a. </a:t>
            </a:r>
            <a:r>
              <a:rPr lang="en-US" sz="1200" b="1" dirty="0" err="1">
                <a:solidFill>
                  <a:schemeClr val="bg1"/>
                </a:solidFill>
                <a:latin typeface="Arial" pitchFamily="34" charset="0"/>
                <a:cs typeface="Arial" pitchFamily="34" charset="0"/>
              </a:rPr>
              <a:t>Llegada</a:t>
            </a:r>
            <a:r>
              <a:rPr lang="en-US" sz="1200" b="1" dirty="0">
                <a:solidFill>
                  <a:schemeClr val="bg1"/>
                </a:solidFill>
                <a:latin typeface="Arial" pitchFamily="34" charset="0"/>
                <a:cs typeface="Arial" pitchFamily="34" charset="0"/>
              </a:rPr>
              <a:t> - </a:t>
            </a:r>
            <a:r>
              <a:rPr lang="en-US" sz="1200" b="1" dirty="0" err="1">
                <a:solidFill>
                  <a:schemeClr val="bg1"/>
                </a:solidFill>
                <a:latin typeface="Arial" pitchFamily="34" charset="0"/>
                <a:cs typeface="Arial" pitchFamily="34" charset="0"/>
              </a:rPr>
              <a:t>Autoservicio</a:t>
            </a:r>
            <a:endParaRPr lang="en-US" sz="1200" dirty="0">
              <a:solidFill>
                <a:schemeClr val="bg1"/>
              </a:solidFill>
              <a:latin typeface="Arial" pitchFamily="34" charset="0"/>
              <a:cs typeface="Arial" pitchFamily="34" charset="0"/>
            </a:endParaRPr>
          </a:p>
        </p:txBody>
      </p:sp>
      <p:sp>
        <p:nvSpPr>
          <p:cNvPr id="5" name="TextBox 17"/>
          <p:cNvSpPr>
            <a:spLocks noChangeArrowheads="1"/>
          </p:cNvSpPr>
          <p:nvPr/>
        </p:nvSpPr>
        <p:spPr bwMode="auto">
          <a:xfrm>
            <a:off x="206048" y="3249937"/>
            <a:ext cx="2281958" cy="656913"/>
          </a:xfrm>
          <a:prstGeom prst="roundRect">
            <a:avLst>
              <a:gd name="adj" fmla="val 10407"/>
            </a:avLst>
          </a:prstGeom>
          <a:solidFill>
            <a:srgbClr val="005DB1"/>
          </a:solidFill>
          <a:ln w="9525">
            <a:noFill/>
            <a:round/>
            <a:headEnd/>
            <a:tailEnd/>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txBody>
          <a:bodyPr wrap="square" lIns="216000" tIns="216000" rIns="216000" bIns="216000">
            <a:spAutoFit/>
          </a:bodyPr>
          <a:lstStyle/>
          <a:p>
            <a:pPr eaLnBrk="0" hangingPunct="0">
              <a:defRPr/>
            </a:pPr>
            <a:r>
              <a:rPr lang="en-US" sz="1200" b="1" dirty="0">
                <a:solidFill>
                  <a:schemeClr val="bg1"/>
                </a:solidFill>
                <a:latin typeface="Arial" pitchFamily="34" charset="0"/>
                <a:cs typeface="Arial" pitchFamily="34" charset="0"/>
              </a:rPr>
              <a:t>2b. </a:t>
            </a:r>
            <a:r>
              <a:rPr lang="en-US" sz="1200" b="1" dirty="0" err="1">
                <a:solidFill>
                  <a:schemeClr val="bg1"/>
                </a:solidFill>
                <a:latin typeface="Arial" pitchFamily="34" charset="0"/>
                <a:cs typeface="Arial" pitchFamily="34" charset="0"/>
              </a:rPr>
              <a:t>Llegada</a:t>
            </a:r>
            <a:r>
              <a:rPr lang="en-US" sz="1200" b="1" dirty="0">
                <a:solidFill>
                  <a:schemeClr val="bg1"/>
                </a:solidFill>
                <a:latin typeface="Arial" pitchFamily="34" charset="0"/>
                <a:cs typeface="Arial" pitchFamily="34" charset="0"/>
              </a:rPr>
              <a:t> - Recepción</a:t>
            </a:r>
            <a:endParaRPr lang="en-US" sz="1200" dirty="0">
              <a:solidFill>
                <a:schemeClr val="bg1"/>
              </a:solidFill>
              <a:latin typeface="Arial" pitchFamily="34" charset="0"/>
              <a:cs typeface="Arial" pitchFamily="34" charset="0"/>
            </a:endParaRPr>
          </a:p>
        </p:txBody>
      </p:sp>
      <p:sp>
        <p:nvSpPr>
          <p:cNvPr id="6" name="TextBox 11"/>
          <p:cNvSpPr>
            <a:spLocks noChangeArrowheads="1"/>
          </p:cNvSpPr>
          <p:nvPr/>
        </p:nvSpPr>
        <p:spPr bwMode="auto">
          <a:xfrm>
            <a:off x="1683792" y="5616057"/>
            <a:ext cx="2552165" cy="662918"/>
          </a:xfrm>
          <a:prstGeom prst="roundRect">
            <a:avLst>
              <a:gd name="adj" fmla="val 12023"/>
            </a:avLst>
          </a:prstGeom>
          <a:solidFill>
            <a:srgbClr val="005DB1"/>
          </a:solidFill>
          <a:ln w="9525">
            <a:noFill/>
            <a:round/>
            <a:headEnd/>
            <a:tailEnd/>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txBody>
          <a:bodyPr wrap="square" lIns="216000" tIns="216000" rIns="216000" bIns="216000">
            <a:spAutoFit/>
          </a:bodyPr>
          <a:lstStyle/>
          <a:p>
            <a:pPr eaLnBrk="0" hangingPunct="0">
              <a:defRPr/>
            </a:pPr>
            <a:r>
              <a:rPr lang="es-ES" sz="1200" b="1" dirty="0">
                <a:solidFill>
                  <a:schemeClr val="bg1"/>
                </a:solidFill>
                <a:latin typeface="Arial" pitchFamily="34" charset="0"/>
                <a:cs typeface="Arial" pitchFamily="34" charset="0"/>
              </a:rPr>
              <a:t>3. Hacer cola y esperar</a:t>
            </a:r>
            <a:endParaRPr lang="en-US" sz="1200" dirty="0">
              <a:solidFill>
                <a:schemeClr val="bg1"/>
              </a:solidFill>
              <a:latin typeface="Arial" pitchFamily="34" charset="0"/>
              <a:cs typeface="Arial" pitchFamily="34" charset="0"/>
            </a:endParaRPr>
          </a:p>
        </p:txBody>
      </p:sp>
      <p:sp>
        <p:nvSpPr>
          <p:cNvPr id="7" name="TextBox 13"/>
          <p:cNvSpPr>
            <a:spLocks noChangeArrowheads="1"/>
          </p:cNvSpPr>
          <p:nvPr/>
        </p:nvSpPr>
        <p:spPr bwMode="auto">
          <a:xfrm>
            <a:off x="7548429" y="1401454"/>
            <a:ext cx="1563080" cy="668922"/>
          </a:xfrm>
          <a:prstGeom prst="roundRect">
            <a:avLst>
              <a:gd name="adj" fmla="val 12685"/>
            </a:avLst>
          </a:prstGeom>
          <a:solidFill>
            <a:srgbClr val="005DB1"/>
          </a:solidFill>
          <a:ln w="9525">
            <a:noFill/>
            <a:round/>
            <a:headEnd/>
            <a:tailEnd/>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txBody>
          <a:bodyPr wrap="square" lIns="216000" tIns="216000" rIns="216000" bIns="216000">
            <a:spAutoFit/>
          </a:bodyPr>
          <a:lstStyle/>
          <a:p>
            <a:pPr>
              <a:defRPr/>
            </a:pPr>
            <a:r>
              <a:rPr lang="en-US" sz="1200" b="1" dirty="0">
                <a:solidFill>
                  <a:srgbClr val="FFFFFF"/>
                </a:solidFill>
                <a:latin typeface="Arial" pitchFamily="34" charset="0"/>
                <a:cs typeface="Arial" pitchFamily="34" charset="0"/>
              </a:rPr>
              <a:t>4b. </a:t>
            </a:r>
            <a:r>
              <a:rPr lang="en-US" sz="1200" b="1" dirty="0" err="1">
                <a:solidFill>
                  <a:srgbClr val="FFFFFF"/>
                </a:solidFill>
                <a:latin typeface="Arial" pitchFamily="34" charset="0"/>
                <a:cs typeface="Arial" pitchFamily="34" charset="0"/>
              </a:rPr>
              <a:t>Servicio</a:t>
            </a:r>
            <a:endParaRPr lang="en-US" sz="1200" dirty="0">
              <a:solidFill>
                <a:srgbClr val="FFFFFF"/>
              </a:solidFill>
              <a:latin typeface="Arial" pitchFamily="34" charset="0"/>
              <a:cs typeface="Arial" pitchFamily="34" charset="0"/>
            </a:endParaRPr>
          </a:p>
        </p:txBody>
      </p:sp>
      <p:sp>
        <p:nvSpPr>
          <p:cNvPr id="8" name="TextBox 13"/>
          <p:cNvSpPr>
            <a:spLocks noChangeArrowheads="1"/>
          </p:cNvSpPr>
          <p:nvPr/>
        </p:nvSpPr>
        <p:spPr bwMode="auto">
          <a:xfrm>
            <a:off x="6162222" y="110832"/>
            <a:ext cx="1695335" cy="1066829"/>
          </a:xfrm>
          <a:prstGeom prst="roundRect">
            <a:avLst>
              <a:gd name="adj" fmla="val 12685"/>
            </a:avLst>
          </a:prstGeom>
          <a:solidFill>
            <a:srgbClr val="005DB1"/>
          </a:solidFill>
          <a:ln w="9525">
            <a:noFill/>
            <a:round/>
            <a:headEnd/>
            <a:tailEnd/>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txBody>
          <a:bodyPr wrap="square" lIns="216000" tIns="216000" rIns="216000" bIns="216000">
            <a:spAutoFit/>
          </a:bodyPr>
          <a:lstStyle/>
          <a:p>
            <a:pPr eaLnBrk="0" hangingPunct="0">
              <a:defRPr/>
            </a:pPr>
            <a:r>
              <a:rPr lang="en-US" sz="1200" b="1" dirty="0">
                <a:solidFill>
                  <a:schemeClr val="bg1"/>
                </a:solidFill>
                <a:latin typeface="Arial" pitchFamily="34" charset="0"/>
                <a:cs typeface="Arial" pitchFamily="34" charset="0"/>
              </a:rPr>
              <a:t>4a. </a:t>
            </a:r>
            <a:r>
              <a:rPr lang="en-US" sz="1200" b="1" dirty="0" err="1">
                <a:solidFill>
                  <a:schemeClr val="bg1"/>
                </a:solidFill>
                <a:latin typeface="Arial" pitchFamily="34" charset="0"/>
                <a:cs typeface="Arial" pitchFamily="34" charset="0"/>
              </a:rPr>
              <a:t>Servicio</a:t>
            </a:r>
            <a:r>
              <a:rPr lang="en-US" sz="1200" b="1" dirty="0">
                <a:solidFill>
                  <a:schemeClr val="bg1"/>
                </a:solidFill>
                <a:latin typeface="Arial" pitchFamily="34" charset="0"/>
                <a:cs typeface="Arial" pitchFamily="34" charset="0"/>
              </a:rPr>
              <a:t> – </a:t>
            </a:r>
            <a:r>
              <a:rPr lang="en-US" sz="1200" b="1" dirty="0" err="1">
                <a:solidFill>
                  <a:schemeClr val="bg1"/>
                </a:solidFill>
                <a:latin typeface="Arial" pitchFamily="34" charset="0"/>
                <a:cs typeface="Arial" pitchFamily="34" charset="0"/>
              </a:rPr>
              <a:t>Preparando</a:t>
            </a:r>
            <a:r>
              <a:rPr lang="en-US" sz="1200" b="1" dirty="0">
                <a:solidFill>
                  <a:schemeClr val="bg1"/>
                </a:solidFill>
                <a:latin typeface="Arial" pitchFamily="34" charset="0"/>
                <a:cs typeface="Arial" pitchFamily="34" charset="0"/>
              </a:rPr>
              <a:t> </a:t>
            </a:r>
            <a:r>
              <a:rPr lang="en-US" sz="1200" b="1" dirty="0" err="1">
                <a:solidFill>
                  <a:schemeClr val="bg1"/>
                </a:solidFill>
                <a:latin typeface="Arial" pitchFamily="34" charset="0"/>
                <a:cs typeface="Arial" pitchFamily="34" charset="0"/>
              </a:rPr>
              <a:t>Atención</a:t>
            </a:r>
            <a:endParaRPr lang="en-US" sz="1200" dirty="0">
              <a:solidFill>
                <a:schemeClr val="bg1"/>
              </a:solidFill>
              <a:latin typeface="Arial" pitchFamily="34" charset="0"/>
              <a:cs typeface="Arial" pitchFamily="34" charset="0"/>
            </a:endParaRPr>
          </a:p>
        </p:txBody>
      </p:sp>
      <p:sp>
        <p:nvSpPr>
          <p:cNvPr id="9" name="TextBox 11"/>
          <p:cNvSpPr>
            <a:spLocks noChangeArrowheads="1"/>
          </p:cNvSpPr>
          <p:nvPr/>
        </p:nvSpPr>
        <p:spPr bwMode="auto">
          <a:xfrm>
            <a:off x="6011609" y="4070536"/>
            <a:ext cx="1690597" cy="662918"/>
          </a:xfrm>
          <a:prstGeom prst="roundRect">
            <a:avLst>
              <a:gd name="adj" fmla="val 12023"/>
            </a:avLst>
          </a:prstGeom>
          <a:solidFill>
            <a:srgbClr val="005DB1"/>
          </a:solidFill>
          <a:ln w="9525">
            <a:noFill/>
            <a:round/>
            <a:headEnd/>
            <a:tailEnd/>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txBody>
          <a:bodyPr wrap="square" lIns="216000" tIns="216000" rIns="216000" bIns="216000">
            <a:spAutoFit/>
          </a:bodyPr>
          <a:lstStyle/>
          <a:p>
            <a:pPr>
              <a:defRPr/>
            </a:pPr>
            <a:r>
              <a:rPr lang="en-US" sz="1200" b="1" dirty="0">
                <a:solidFill>
                  <a:srgbClr val="FFFFFF"/>
                </a:solidFill>
                <a:latin typeface="Arial" pitchFamily="34" charset="0"/>
                <a:cs typeface="Arial" pitchFamily="34" charset="0"/>
              </a:rPr>
              <a:t>5. Post  </a:t>
            </a:r>
            <a:r>
              <a:rPr lang="en-US" sz="1200" b="1" dirty="0" err="1">
                <a:solidFill>
                  <a:srgbClr val="FFFFFF"/>
                </a:solidFill>
                <a:latin typeface="Arial" pitchFamily="34" charset="0"/>
                <a:cs typeface="Arial" pitchFamily="34" charset="0"/>
              </a:rPr>
              <a:t>servicio</a:t>
            </a:r>
            <a:endParaRPr lang="en-US" sz="1200" dirty="0">
              <a:solidFill>
                <a:srgbClr val="FFFFFF"/>
              </a:solidFill>
              <a:latin typeface="Arial" pitchFamily="34" charset="0"/>
              <a:cs typeface="Arial" pitchFamily="34" charset="0"/>
            </a:endParaRPr>
          </a:p>
        </p:txBody>
      </p:sp>
      <p:sp>
        <p:nvSpPr>
          <p:cNvPr id="10" name="TextBox 10"/>
          <p:cNvSpPr>
            <a:spLocks noChangeArrowheads="1"/>
          </p:cNvSpPr>
          <p:nvPr/>
        </p:nvSpPr>
        <p:spPr bwMode="auto">
          <a:xfrm>
            <a:off x="5072248" y="5037184"/>
            <a:ext cx="2179948" cy="656913"/>
          </a:xfrm>
          <a:prstGeom prst="roundRect">
            <a:avLst>
              <a:gd name="adj" fmla="val 10407"/>
            </a:avLst>
          </a:prstGeom>
          <a:solidFill>
            <a:srgbClr val="005DB1"/>
          </a:solidFill>
          <a:ln w="9525">
            <a:noFill/>
            <a:round/>
            <a:headEnd/>
            <a:tailEnd/>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txBody>
          <a:bodyPr wrap="square" lIns="216000" tIns="216000" rIns="216000" bIns="216000">
            <a:spAutoFit/>
          </a:bodyPr>
          <a:lstStyle/>
          <a:p>
            <a:pPr>
              <a:defRPr/>
            </a:pPr>
            <a:r>
              <a:rPr lang="en-US" sz="1200" b="1" dirty="0">
                <a:solidFill>
                  <a:schemeClr val="bg1"/>
                </a:solidFill>
                <a:latin typeface="Arial" pitchFamily="34" charset="0"/>
                <a:cs typeface="Arial" pitchFamily="34" charset="0"/>
              </a:rPr>
              <a:t>6a. </a:t>
            </a:r>
            <a:r>
              <a:rPr lang="en-US" sz="1200" b="1" dirty="0" err="1">
                <a:solidFill>
                  <a:schemeClr val="bg1"/>
                </a:solidFill>
                <a:latin typeface="Arial" pitchFamily="34" charset="0"/>
                <a:cs typeface="Arial" pitchFamily="34" charset="0"/>
              </a:rPr>
              <a:t>Gestión</a:t>
            </a:r>
            <a:r>
              <a:rPr lang="en-US" sz="1200" b="1" dirty="0">
                <a:solidFill>
                  <a:schemeClr val="bg1"/>
                </a:solidFill>
                <a:latin typeface="Arial" pitchFamily="34" charset="0"/>
                <a:cs typeface="Arial" pitchFamily="34" charset="0"/>
              </a:rPr>
              <a:t> </a:t>
            </a:r>
            <a:r>
              <a:rPr lang="en-US" sz="1200" b="1" dirty="0" err="1">
                <a:solidFill>
                  <a:schemeClr val="bg1"/>
                </a:solidFill>
                <a:latin typeface="Arial" pitchFamily="34" charset="0"/>
                <a:cs typeface="Arial" pitchFamily="34" charset="0"/>
              </a:rPr>
              <a:t>Operativa</a:t>
            </a:r>
            <a:endParaRPr lang="en-US" sz="1200" dirty="0">
              <a:solidFill>
                <a:schemeClr val="bg1"/>
              </a:solidFill>
              <a:latin typeface="Arial" pitchFamily="34" charset="0"/>
              <a:cs typeface="Arial" pitchFamily="34" charset="0"/>
            </a:endParaRPr>
          </a:p>
        </p:txBody>
      </p:sp>
      <p:sp>
        <p:nvSpPr>
          <p:cNvPr id="11" name="TextBox 16"/>
          <p:cNvSpPr>
            <a:spLocks noChangeArrowheads="1"/>
          </p:cNvSpPr>
          <p:nvPr/>
        </p:nvSpPr>
        <p:spPr bwMode="auto">
          <a:xfrm>
            <a:off x="4459749" y="6017779"/>
            <a:ext cx="2254601" cy="656913"/>
          </a:xfrm>
          <a:prstGeom prst="roundRect">
            <a:avLst>
              <a:gd name="adj" fmla="val 10699"/>
            </a:avLst>
          </a:prstGeom>
          <a:solidFill>
            <a:srgbClr val="005DB1"/>
          </a:solidFill>
          <a:ln w="9525">
            <a:noFill/>
            <a:round/>
            <a:headEnd/>
            <a:tailEnd/>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txBody>
          <a:bodyPr wrap="square" lIns="216000" tIns="216000" rIns="216000" bIns="216000">
            <a:spAutoFit/>
          </a:bodyPr>
          <a:lstStyle/>
          <a:p>
            <a:pPr eaLnBrk="0" hangingPunct="0">
              <a:defRPr/>
            </a:pPr>
            <a:r>
              <a:rPr lang="en-US" sz="1200" b="1" dirty="0">
                <a:solidFill>
                  <a:schemeClr val="bg1"/>
                </a:solidFill>
                <a:latin typeface="Arial" pitchFamily="34" charset="0"/>
                <a:cs typeface="Arial" pitchFamily="34" charset="0"/>
              </a:rPr>
              <a:t>6b. </a:t>
            </a:r>
            <a:r>
              <a:rPr lang="en-US" sz="1200" b="1" dirty="0" err="1">
                <a:solidFill>
                  <a:schemeClr val="bg1"/>
                </a:solidFill>
                <a:latin typeface="Arial" pitchFamily="34" charset="0"/>
                <a:cs typeface="Arial" pitchFamily="34" charset="0"/>
              </a:rPr>
              <a:t>Gestión</a:t>
            </a:r>
            <a:r>
              <a:rPr lang="en-US" sz="1200" b="1" dirty="0">
                <a:solidFill>
                  <a:schemeClr val="bg1"/>
                </a:solidFill>
                <a:latin typeface="Arial" pitchFamily="34" charset="0"/>
                <a:cs typeface="Arial" pitchFamily="34" charset="0"/>
              </a:rPr>
              <a:t> </a:t>
            </a:r>
            <a:r>
              <a:rPr lang="en-US" sz="1200" b="1" dirty="0" err="1">
                <a:solidFill>
                  <a:schemeClr val="bg1"/>
                </a:solidFill>
                <a:latin typeface="Arial" pitchFamily="34" charset="0"/>
                <a:cs typeface="Arial" pitchFamily="34" charset="0"/>
              </a:rPr>
              <a:t>Gerencial</a:t>
            </a:r>
            <a:endParaRPr lang="en-US" sz="1200" b="1" dirty="0">
              <a:solidFill>
                <a:schemeClr val="bg1"/>
              </a:solidFill>
              <a:latin typeface="Arial" pitchFamily="34" charset="0"/>
              <a:cs typeface="Arial" pitchFamily="34" charset="0"/>
            </a:endParaRPr>
          </a:p>
        </p:txBody>
      </p:sp>
      <p:sp>
        <p:nvSpPr>
          <p:cNvPr id="12" name="TextBox 10"/>
          <p:cNvSpPr>
            <a:spLocks noChangeArrowheads="1"/>
          </p:cNvSpPr>
          <p:nvPr/>
        </p:nvSpPr>
        <p:spPr bwMode="auto">
          <a:xfrm>
            <a:off x="323528" y="1106300"/>
            <a:ext cx="1672306" cy="689476"/>
          </a:xfrm>
          <a:prstGeom prst="roundRect">
            <a:avLst>
              <a:gd name="adj" fmla="val 10407"/>
            </a:avLst>
          </a:prstGeom>
          <a:solidFill>
            <a:srgbClr val="005DB1"/>
          </a:solidFill>
          <a:ln w="9525">
            <a:noFill/>
            <a:round/>
            <a:headEnd/>
            <a:tailEnd/>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txBody>
          <a:bodyPr wrap="square" lIns="216000" tIns="216000" rIns="216000" bIns="216000">
            <a:spAutoFit/>
          </a:bodyPr>
          <a:lstStyle/>
          <a:p>
            <a:pPr marL="228600" indent="-228600" eaLnBrk="0" hangingPunct="0">
              <a:buAutoNum type="arabicPeriod"/>
              <a:defRPr/>
            </a:pPr>
            <a:r>
              <a:rPr lang="es-ES" sz="1400" b="1" dirty="0">
                <a:solidFill>
                  <a:schemeClr val="bg1"/>
                </a:solidFill>
                <a:cs typeface="Arial" pitchFamily="34" charset="0"/>
              </a:rPr>
              <a:t>Pre – Arribo</a:t>
            </a:r>
          </a:p>
        </p:txBody>
      </p:sp>
      <p:sp>
        <p:nvSpPr>
          <p:cNvPr id="14" name="TextBox 13">
            <a:extLst>
              <a:ext uri="{FF2B5EF4-FFF2-40B4-BE49-F238E27FC236}">
                <a16:creationId xmlns:a16="http://schemas.microsoft.com/office/drawing/2014/main" id="{2CA01B6A-4544-49F5-B82F-2593FBD8D6E3}"/>
              </a:ext>
            </a:extLst>
          </p:cNvPr>
          <p:cNvSpPr>
            <a:spLocks noChangeArrowheads="1"/>
          </p:cNvSpPr>
          <p:nvPr/>
        </p:nvSpPr>
        <p:spPr bwMode="auto">
          <a:xfrm>
            <a:off x="7249124" y="2898699"/>
            <a:ext cx="1744905" cy="867876"/>
          </a:xfrm>
          <a:prstGeom prst="roundRect">
            <a:avLst>
              <a:gd name="adj" fmla="val 12685"/>
            </a:avLst>
          </a:prstGeom>
          <a:solidFill>
            <a:srgbClr val="005DB1"/>
          </a:solidFill>
          <a:ln w="9525">
            <a:noFill/>
            <a:round/>
            <a:headEnd/>
            <a:tailEnd/>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txBody>
          <a:bodyPr wrap="square" lIns="216000" tIns="216000" rIns="216000" bIns="216000">
            <a:spAutoFit/>
          </a:bodyPr>
          <a:lstStyle/>
          <a:p>
            <a:pPr>
              <a:defRPr/>
            </a:pPr>
            <a:r>
              <a:rPr lang="en-US" sz="1200" b="1" dirty="0">
                <a:solidFill>
                  <a:srgbClr val="FFFFFF"/>
                </a:solidFill>
                <a:latin typeface="Arial" pitchFamily="34" charset="0"/>
                <a:cs typeface="Arial" pitchFamily="34" charset="0"/>
              </a:rPr>
              <a:t>4c. </a:t>
            </a:r>
            <a:r>
              <a:rPr lang="en-US" sz="1200" b="1" dirty="0" err="1">
                <a:solidFill>
                  <a:srgbClr val="FFFFFF"/>
                </a:solidFill>
                <a:latin typeface="Arial" pitchFamily="34" charset="0"/>
                <a:cs typeface="Arial" pitchFamily="34" charset="0"/>
              </a:rPr>
              <a:t>Servicio</a:t>
            </a:r>
            <a:r>
              <a:rPr lang="en-US" sz="1200" b="1" dirty="0">
                <a:solidFill>
                  <a:srgbClr val="FFFFFF"/>
                </a:solidFill>
                <a:latin typeface="Arial" pitchFamily="34" charset="0"/>
                <a:cs typeface="Arial" pitchFamily="34" charset="0"/>
              </a:rPr>
              <a:t> - QRECORDING</a:t>
            </a:r>
            <a:endParaRPr lang="en-US" sz="1200" dirty="0">
              <a:solidFill>
                <a:srgbClr val="FFFFFF"/>
              </a:solidFill>
              <a:latin typeface="Arial" pitchFamily="34" charset="0"/>
              <a:cs typeface="Arial" pitchFamily="34" charset="0"/>
            </a:endParaRPr>
          </a:p>
        </p:txBody>
      </p:sp>
      <p:sp>
        <p:nvSpPr>
          <p:cNvPr id="15" name="TextBox 10">
            <a:extLst>
              <a:ext uri="{FF2B5EF4-FFF2-40B4-BE49-F238E27FC236}">
                <a16:creationId xmlns:a16="http://schemas.microsoft.com/office/drawing/2014/main" id="{F74B6DD3-00D9-5B4E-90DA-5F0AD4A9FF6A}"/>
              </a:ext>
            </a:extLst>
          </p:cNvPr>
          <p:cNvSpPr>
            <a:spLocks noChangeArrowheads="1"/>
          </p:cNvSpPr>
          <p:nvPr/>
        </p:nvSpPr>
        <p:spPr bwMode="auto">
          <a:xfrm>
            <a:off x="206048" y="4259620"/>
            <a:ext cx="2695414" cy="852294"/>
          </a:xfrm>
          <a:prstGeom prst="roundRect">
            <a:avLst>
              <a:gd name="adj" fmla="val 10407"/>
            </a:avLst>
          </a:prstGeom>
          <a:solidFill>
            <a:srgbClr val="005DB1"/>
          </a:solidFill>
          <a:ln w="9525">
            <a:noFill/>
            <a:round/>
            <a:headEnd/>
            <a:tailEnd/>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txBody>
          <a:bodyPr wrap="square" lIns="216000" tIns="216000" rIns="216000" bIns="216000">
            <a:spAutoFit/>
          </a:bodyPr>
          <a:lstStyle/>
          <a:p>
            <a:pPr eaLnBrk="0" hangingPunct="0">
              <a:defRPr/>
            </a:pPr>
            <a:endParaRPr lang="en-US" sz="1200" b="1" dirty="0">
              <a:solidFill>
                <a:schemeClr val="bg1"/>
              </a:solidFill>
              <a:latin typeface="Arial" pitchFamily="34" charset="0"/>
              <a:cs typeface="Arial" pitchFamily="34" charset="0"/>
            </a:endParaRPr>
          </a:p>
          <a:p>
            <a:pPr eaLnBrk="0" hangingPunct="0">
              <a:defRPr/>
            </a:pPr>
            <a:r>
              <a:rPr lang="en-US" sz="1200" b="1" dirty="0">
                <a:solidFill>
                  <a:schemeClr val="bg1"/>
                </a:solidFill>
                <a:latin typeface="Arial" pitchFamily="34" charset="0"/>
                <a:cs typeface="Arial" pitchFamily="34" charset="0"/>
              </a:rPr>
              <a:t>2c. </a:t>
            </a:r>
            <a:r>
              <a:rPr lang="en-US" sz="1200" b="1" dirty="0" err="1">
                <a:solidFill>
                  <a:schemeClr val="bg1"/>
                </a:solidFill>
                <a:latin typeface="Arial" pitchFamily="34" charset="0"/>
                <a:cs typeface="Arial" pitchFamily="34" charset="0"/>
              </a:rPr>
              <a:t>Llegada</a:t>
            </a:r>
            <a:r>
              <a:rPr lang="en-US" sz="1200" b="1" dirty="0">
                <a:solidFill>
                  <a:schemeClr val="bg1"/>
                </a:solidFill>
                <a:latin typeface="Arial" pitchFamily="34" charset="0"/>
                <a:cs typeface="Arial" pitchFamily="34" charset="0"/>
              </a:rPr>
              <a:t> - </a:t>
            </a:r>
            <a:r>
              <a:rPr lang="en-US" sz="1200" b="1" dirty="0" err="1">
                <a:solidFill>
                  <a:schemeClr val="bg1"/>
                </a:solidFill>
                <a:latin typeface="Arial" pitchFamily="34" charset="0"/>
                <a:cs typeface="Arial" pitchFamily="34" charset="0"/>
              </a:rPr>
              <a:t>Notificaciones</a:t>
            </a:r>
            <a:endParaRPr lang="en-US" sz="12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950315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accel="50000" decel="5000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8" accel="50000" decel="5000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8" accel="50000" decel="5000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par>
                                <p:cTn id="21" presetID="2" presetClass="entr" presetSubtype="8" accel="50000" decel="5000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0-#ppt_w/2"/>
                                          </p:val>
                                        </p:tav>
                                        <p:tav tm="100000">
                                          <p:val>
                                            <p:strVal val="#ppt_x"/>
                                          </p:val>
                                        </p:tav>
                                      </p:tavLst>
                                    </p:anim>
                                    <p:anim calcmode="lin" valueType="num">
                                      <p:cBhvr additive="base">
                                        <p:cTn id="24" dur="500" fill="hold"/>
                                        <p:tgtEl>
                                          <p:spTgt spid="7"/>
                                        </p:tgtEl>
                                        <p:attrNameLst>
                                          <p:attrName>ppt_y</p:attrName>
                                        </p:attrNameLst>
                                      </p:cBhvr>
                                      <p:tavLst>
                                        <p:tav tm="0">
                                          <p:val>
                                            <p:strVal val="#ppt_y"/>
                                          </p:val>
                                        </p:tav>
                                        <p:tav tm="100000">
                                          <p:val>
                                            <p:strVal val="#ppt_y"/>
                                          </p:val>
                                        </p:tav>
                                      </p:tavLst>
                                    </p:anim>
                                  </p:childTnLst>
                                </p:cTn>
                              </p:par>
                              <p:par>
                                <p:cTn id="25" presetID="2" presetClass="entr" presetSubtype="8" accel="50000" decel="5000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0-#ppt_w/2"/>
                                          </p:val>
                                        </p:tav>
                                        <p:tav tm="100000">
                                          <p:val>
                                            <p:strVal val="#ppt_x"/>
                                          </p:val>
                                        </p:tav>
                                      </p:tavLst>
                                    </p:anim>
                                    <p:anim calcmode="lin" valueType="num">
                                      <p:cBhvr additive="base">
                                        <p:cTn id="28" dur="500" fill="hold"/>
                                        <p:tgtEl>
                                          <p:spTgt spid="10"/>
                                        </p:tgtEl>
                                        <p:attrNameLst>
                                          <p:attrName>ppt_y</p:attrName>
                                        </p:attrNameLst>
                                      </p:cBhvr>
                                      <p:tavLst>
                                        <p:tav tm="0">
                                          <p:val>
                                            <p:strVal val="#ppt_y"/>
                                          </p:val>
                                        </p:tav>
                                        <p:tav tm="100000">
                                          <p:val>
                                            <p:strVal val="#ppt_y"/>
                                          </p:val>
                                        </p:tav>
                                      </p:tavLst>
                                    </p:anim>
                                  </p:childTnLst>
                                </p:cTn>
                              </p:par>
                              <p:par>
                                <p:cTn id="29" presetID="2" presetClass="entr" presetSubtype="8" accel="50000" decel="5000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0-#ppt_w/2"/>
                                          </p:val>
                                        </p:tav>
                                        <p:tav tm="100000">
                                          <p:val>
                                            <p:strVal val="#ppt_x"/>
                                          </p:val>
                                        </p:tav>
                                      </p:tavLst>
                                    </p:anim>
                                    <p:anim calcmode="lin" valueType="num">
                                      <p:cBhvr additive="base">
                                        <p:cTn id="32" dur="500" fill="hold"/>
                                        <p:tgtEl>
                                          <p:spTgt spid="5"/>
                                        </p:tgtEl>
                                        <p:attrNameLst>
                                          <p:attrName>ppt_y</p:attrName>
                                        </p:attrNameLst>
                                      </p:cBhvr>
                                      <p:tavLst>
                                        <p:tav tm="0">
                                          <p:val>
                                            <p:strVal val="#ppt_y"/>
                                          </p:val>
                                        </p:tav>
                                        <p:tav tm="100000">
                                          <p:val>
                                            <p:strVal val="#ppt_y"/>
                                          </p:val>
                                        </p:tav>
                                      </p:tavLst>
                                    </p:anim>
                                  </p:childTnLst>
                                </p:cTn>
                              </p:par>
                              <p:par>
                                <p:cTn id="33" presetID="2" presetClass="entr" presetSubtype="8" accel="50000" decel="50000"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0-#ppt_w/2"/>
                                          </p:val>
                                        </p:tav>
                                        <p:tav tm="100000">
                                          <p:val>
                                            <p:strVal val="#ppt_x"/>
                                          </p:val>
                                        </p:tav>
                                      </p:tavLst>
                                    </p:anim>
                                    <p:anim calcmode="lin" valueType="num">
                                      <p:cBhvr additive="base">
                                        <p:cTn id="36" dur="500" fill="hold"/>
                                        <p:tgtEl>
                                          <p:spTgt spid="4"/>
                                        </p:tgtEl>
                                        <p:attrNameLst>
                                          <p:attrName>ppt_y</p:attrName>
                                        </p:attrNameLst>
                                      </p:cBhvr>
                                      <p:tavLst>
                                        <p:tav tm="0">
                                          <p:val>
                                            <p:strVal val="#ppt_y"/>
                                          </p:val>
                                        </p:tav>
                                        <p:tav tm="100000">
                                          <p:val>
                                            <p:strVal val="#ppt_y"/>
                                          </p:val>
                                        </p:tav>
                                      </p:tavLst>
                                    </p:anim>
                                  </p:childTnLst>
                                </p:cTn>
                              </p:par>
                              <p:par>
                                <p:cTn id="37" presetID="2" presetClass="entr" presetSubtype="8" accel="50000" decel="5000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0-#ppt_w/2"/>
                                          </p:val>
                                        </p:tav>
                                        <p:tav tm="100000">
                                          <p:val>
                                            <p:strVal val="#ppt_x"/>
                                          </p:val>
                                        </p:tav>
                                      </p:tavLst>
                                    </p:anim>
                                    <p:anim calcmode="lin" valueType="num">
                                      <p:cBhvr additive="base">
                                        <p:cTn id="40" dur="500" fill="hold"/>
                                        <p:tgtEl>
                                          <p:spTgt spid="12"/>
                                        </p:tgtEl>
                                        <p:attrNameLst>
                                          <p:attrName>ppt_y</p:attrName>
                                        </p:attrNameLst>
                                      </p:cBhvr>
                                      <p:tavLst>
                                        <p:tav tm="0">
                                          <p:val>
                                            <p:strVal val="#ppt_y"/>
                                          </p:val>
                                        </p:tav>
                                        <p:tav tm="100000">
                                          <p:val>
                                            <p:strVal val="#ppt_y"/>
                                          </p:val>
                                        </p:tav>
                                      </p:tavLst>
                                    </p:anim>
                                  </p:childTnLst>
                                </p:cTn>
                              </p:par>
                              <p:par>
                                <p:cTn id="41" presetID="2" presetClass="entr" presetSubtype="8" accel="50000" decel="5000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0-#ppt_w/2"/>
                                          </p:val>
                                        </p:tav>
                                        <p:tav tm="100000">
                                          <p:val>
                                            <p:strVal val="#ppt_x"/>
                                          </p:val>
                                        </p:tav>
                                      </p:tavLst>
                                    </p:anim>
                                    <p:anim calcmode="lin" valueType="num">
                                      <p:cBhvr additive="base">
                                        <p:cTn id="44" dur="500" fill="hold"/>
                                        <p:tgtEl>
                                          <p:spTgt spid="14"/>
                                        </p:tgtEl>
                                        <p:attrNameLst>
                                          <p:attrName>ppt_y</p:attrName>
                                        </p:attrNameLst>
                                      </p:cBhvr>
                                      <p:tavLst>
                                        <p:tav tm="0">
                                          <p:val>
                                            <p:strVal val="#ppt_y"/>
                                          </p:val>
                                        </p:tav>
                                        <p:tav tm="100000">
                                          <p:val>
                                            <p:strVal val="#ppt_y"/>
                                          </p:val>
                                        </p:tav>
                                      </p:tavLst>
                                    </p:anim>
                                  </p:childTnLst>
                                </p:cTn>
                              </p:par>
                              <p:par>
                                <p:cTn id="45" presetID="2" presetClass="entr" presetSubtype="8" accel="50000" decel="5000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500" fill="hold"/>
                                        <p:tgtEl>
                                          <p:spTgt spid="15"/>
                                        </p:tgtEl>
                                        <p:attrNameLst>
                                          <p:attrName>ppt_x</p:attrName>
                                        </p:attrNameLst>
                                      </p:cBhvr>
                                      <p:tavLst>
                                        <p:tav tm="0">
                                          <p:val>
                                            <p:strVal val="0-#ppt_w/2"/>
                                          </p:val>
                                        </p:tav>
                                        <p:tav tm="100000">
                                          <p:val>
                                            <p:strVal val="#ppt_x"/>
                                          </p:val>
                                        </p:tav>
                                      </p:tavLst>
                                    </p:anim>
                                    <p:anim calcmode="lin" valueType="num">
                                      <p:cBhvr additive="base">
                                        <p:cTn id="48"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4"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247597" y="456400"/>
            <a:ext cx="1546372" cy="400562"/>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s-ES" sz="1800" dirty="0">
              <a:solidFill>
                <a:srgbClr val="800000"/>
              </a:solidFill>
              <a:latin typeface="Helvetica Neue Light"/>
              <a:cs typeface="Helvetica Neue Light"/>
            </a:endParaRPr>
          </a:p>
        </p:txBody>
      </p:sp>
      <p:sp>
        <p:nvSpPr>
          <p:cNvPr id="2" name="Text Placeholder 1"/>
          <p:cNvSpPr>
            <a:spLocks noGrp="1"/>
          </p:cNvSpPr>
          <p:nvPr>
            <p:ph type="body" sz="half" idx="2"/>
          </p:nvPr>
        </p:nvSpPr>
        <p:spPr/>
        <p:txBody>
          <a:bodyPr/>
          <a:lstStyle/>
          <a:p>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1656006" y="379299"/>
            <a:ext cx="6084347" cy="5932239"/>
          </a:xfrm>
          <a:prstGeom prst="rect">
            <a:avLst/>
          </a:prstGeom>
          <a:noFill/>
          <a:ln w="9525">
            <a:noFill/>
            <a:miter lim="800000"/>
            <a:headEnd/>
            <a:tailEnd/>
          </a:ln>
        </p:spPr>
      </p:pic>
      <p:pic>
        <p:nvPicPr>
          <p:cNvPr id="9" name="Picture 1 DARK"/>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tretch>
            <a:fillRect/>
          </a:stretch>
        </p:blipFill>
        <p:spPr bwMode="auto">
          <a:xfrm>
            <a:off x="1656006" y="386005"/>
            <a:ext cx="6084347" cy="5932239"/>
          </a:xfrm>
          <a:prstGeom prst="rect">
            <a:avLst/>
          </a:prstGeom>
          <a:noFill/>
          <a:ln w="9525">
            <a:noFill/>
            <a:miter lim="800000"/>
            <a:headEnd/>
            <a:tailEnd/>
          </a:ln>
        </p:spPr>
      </p:pic>
      <p:pic>
        <p:nvPicPr>
          <p:cNvPr id="10" name="1a"/>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1656006" y="379299"/>
            <a:ext cx="6084347" cy="5932239"/>
          </a:xfrm>
          <a:prstGeom prst="rect">
            <a:avLst/>
          </a:prstGeom>
          <a:noFill/>
          <a:ln w="9525">
            <a:noFill/>
            <a:miter lim="800000"/>
            <a:headEnd/>
            <a:tailEnd/>
          </a:ln>
        </p:spPr>
      </p:pic>
      <p:pic>
        <p:nvPicPr>
          <p:cNvPr id="11" name="1b"/>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1656006" y="379299"/>
            <a:ext cx="6084347" cy="5932239"/>
          </a:xfrm>
          <a:prstGeom prst="rect">
            <a:avLst/>
          </a:prstGeom>
          <a:noFill/>
          <a:ln w="9525">
            <a:noFill/>
            <a:miter lim="800000"/>
            <a:headEnd/>
            <a:tailEnd/>
          </a:ln>
        </p:spPr>
      </p:pic>
      <p:pic>
        <p:nvPicPr>
          <p:cNvPr id="12" name="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bwMode="auto">
          <a:xfrm>
            <a:off x="1656006" y="379299"/>
            <a:ext cx="6084347" cy="5932239"/>
          </a:xfrm>
          <a:prstGeom prst="rect">
            <a:avLst/>
          </a:prstGeom>
          <a:noFill/>
          <a:ln w="9525">
            <a:noFill/>
            <a:miter lim="800000"/>
            <a:headEnd/>
            <a:tailEnd/>
          </a:ln>
        </p:spPr>
      </p:pic>
      <p:pic>
        <p:nvPicPr>
          <p:cNvPr id="13" name="3a"/>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bwMode="auto">
          <a:xfrm>
            <a:off x="1656006" y="379299"/>
            <a:ext cx="6084347" cy="5932239"/>
          </a:xfrm>
          <a:prstGeom prst="rect">
            <a:avLst/>
          </a:prstGeom>
          <a:noFill/>
          <a:ln w="9525">
            <a:noFill/>
            <a:miter lim="800000"/>
            <a:headEnd/>
            <a:tailEnd/>
          </a:ln>
        </p:spPr>
      </p:pic>
      <p:pic>
        <p:nvPicPr>
          <p:cNvPr id="14" name="3b"/>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bwMode="auto">
          <a:xfrm>
            <a:off x="1656006" y="379299"/>
            <a:ext cx="6084347" cy="5932239"/>
          </a:xfrm>
          <a:prstGeom prst="rect">
            <a:avLst/>
          </a:prstGeom>
          <a:noFill/>
          <a:ln w="9525">
            <a:noFill/>
            <a:miter lim="800000"/>
            <a:headEnd/>
            <a:tailEnd/>
          </a:ln>
        </p:spPr>
      </p:pic>
      <p:pic>
        <p:nvPicPr>
          <p:cNvPr id="15" name="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bwMode="auto">
          <a:xfrm>
            <a:off x="1656006" y="379299"/>
            <a:ext cx="6084347" cy="5932239"/>
          </a:xfrm>
          <a:prstGeom prst="rect">
            <a:avLst/>
          </a:prstGeom>
          <a:noFill/>
          <a:ln w="9525">
            <a:noFill/>
            <a:miter lim="800000"/>
            <a:headEnd/>
            <a:tailEnd/>
          </a:ln>
        </p:spPr>
      </p:pic>
      <p:pic>
        <p:nvPicPr>
          <p:cNvPr id="16" name="5b"/>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bwMode="auto">
          <a:xfrm>
            <a:off x="1651422" y="379306"/>
            <a:ext cx="6084347" cy="5932239"/>
          </a:xfrm>
          <a:prstGeom prst="rect">
            <a:avLst/>
          </a:prstGeom>
          <a:noFill/>
          <a:ln w="9525">
            <a:noFill/>
            <a:miter lim="800000"/>
            <a:headEnd/>
            <a:tailEnd/>
          </a:ln>
        </p:spPr>
      </p:pic>
      <p:pic>
        <p:nvPicPr>
          <p:cNvPr id="17" name="5a"/>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bwMode="auto">
          <a:xfrm>
            <a:off x="1656006" y="379299"/>
            <a:ext cx="6084347" cy="5932239"/>
          </a:xfrm>
          <a:prstGeom prst="rect">
            <a:avLst/>
          </a:prstGeom>
          <a:noFill/>
          <a:ln w="9525">
            <a:noFill/>
            <a:miter lim="800000"/>
            <a:headEnd/>
            <a:tailEnd/>
          </a:ln>
        </p:spPr>
      </p:pic>
      <p:sp>
        <p:nvSpPr>
          <p:cNvPr id="18" name="Rectangle 10"/>
          <p:cNvSpPr>
            <a:spLocks noChangeArrowheads="1"/>
          </p:cNvSpPr>
          <p:nvPr/>
        </p:nvSpPr>
        <p:spPr bwMode="auto">
          <a:xfrm>
            <a:off x="370686" y="384158"/>
            <a:ext cx="2401115" cy="836597"/>
          </a:xfrm>
          <a:prstGeom prst="rect">
            <a:avLst/>
          </a:prstGeom>
          <a:noFill/>
          <a:ln w="9525">
            <a:noFill/>
            <a:miter lim="800000"/>
            <a:headEnd/>
            <a:tailEnd/>
          </a:ln>
        </p:spPr>
        <p:txBody>
          <a:bodyPr anchor="ctr"/>
          <a:lstStyle/>
          <a:p>
            <a:pPr eaLnBrk="0" hangingPunct="0"/>
            <a:endParaRPr lang="sv-SE" sz="2400" dirty="0">
              <a:latin typeface="QMatic Sans-Extra Black" pitchFamily="34" charset="0"/>
              <a:cs typeface="Times New Roman" pitchFamily="18" charset="0"/>
            </a:endParaRPr>
          </a:p>
        </p:txBody>
      </p:sp>
      <p:sp>
        <p:nvSpPr>
          <p:cNvPr id="19" name="TextBox 18"/>
          <p:cNvSpPr txBox="1"/>
          <p:nvPr/>
        </p:nvSpPr>
        <p:spPr>
          <a:xfrm>
            <a:off x="5704241" y="274332"/>
            <a:ext cx="2299422" cy="2941790"/>
          </a:xfrm>
          <a:prstGeom prst="roundRect">
            <a:avLst>
              <a:gd name="adj" fmla="val 12024"/>
            </a:avLst>
          </a:prstGeom>
          <a:solidFill>
            <a:srgbClr val="005DB1"/>
          </a:soli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txBody>
          <a:bodyPr wrap="square" lIns="216000" tIns="216000" rIns="216000" bIns="216000">
            <a:spAutoFit/>
          </a:bodyPr>
          <a:lstStyle/>
          <a:p>
            <a:pPr>
              <a:defRPr/>
            </a:pPr>
            <a:r>
              <a:rPr lang="es-ES" sz="1400" b="1" dirty="0">
                <a:solidFill>
                  <a:schemeClr val="bg1"/>
                </a:solidFill>
              </a:rPr>
              <a:t>1a. Llegada - autoservicio</a:t>
            </a:r>
          </a:p>
          <a:p>
            <a:pPr>
              <a:defRPr/>
            </a:pPr>
            <a:r>
              <a:rPr lang="es-ES" sz="1400" dirty="0">
                <a:solidFill>
                  <a:schemeClr val="bg1"/>
                </a:solidFill>
              </a:rPr>
              <a:t>El cliente elige servicios que satisfagan sus necesidades: se identifica y se expone a instrucciones, información y anuncios. La información se envía al sistema.</a:t>
            </a:r>
            <a:endParaRPr lang="en-US" sz="1400" dirty="0">
              <a:solidFill>
                <a:schemeClr val="bg1"/>
              </a:solidFill>
            </a:endParaRPr>
          </a:p>
        </p:txBody>
      </p:sp>
      <p:sp>
        <p:nvSpPr>
          <p:cNvPr id="20" name="TextBox 19"/>
          <p:cNvSpPr txBox="1"/>
          <p:nvPr/>
        </p:nvSpPr>
        <p:spPr>
          <a:xfrm>
            <a:off x="147445" y="1659673"/>
            <a:ext cx="2425123" cy="3167652"/>
          </a:xfrm>
          <a:prstGeom prst="roundRect">
            <a:avLst>
              <a:gd name="adj" fmla="val 10409"/>
            </a:avLst>
          </a:prstGeom>
          <a:solidFill>
            <a:srgbClr val="005DB1"/>
          </a:soli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txBody>
          <a:bodyPr wrap="square" lIns="216000" tIns="216000" rIns="216000" bIns="216000">
            <a:spAutoFit/>
          </a:bodyPr>
          <a:lstStyle/>
          <a:p>
            <a:pPr>
              <a:defRPr/>
            </a:pPr>
            <a:endParaRPr lang="es-ES" sz="1400" b="1" dirty="0">
              <a:solidFill>
                <a:schemeClr val="bg1"/>
              </a:solidFill>
            </a:endParaRPr>
          </a:p>
          <a:p>
            <a:pPr>
              <a:defRPr/>
            </a:pPr>
            <a:r>
              <a:rPr lang="es-ES" sz="1400" b="1" dirty="0">
                <a:solidFill>
                  <a:schemeClr val="bg1"/>
                </a:solidFill>
              </a:rPr>
              <a:t>3. Hacer cola y esperar</a:t>
            </a:r>
          </a:p>
          <a:p>
            <a:pPr>
              <a:defRPr/>
            </a:pPr>
            <a:r>
              <a:rPr lang="es-ES" sz="1400" dirty="0">
                <a:solidFill>
                  <a:schemeClr val="bg1"/>
                </a:solidFill>
              </a:rPr>
              <a:t>El cliente está informado, entretenido y expuesto a mensajes comerciales mientras espera. El boleto, la señalización LED, los monitores de TV y / o los anuncios pregrabados llevan información sobre cuándo y dónde ir.</a:t>
            </a:r>
            <a:r>
              <a:rPr lang="en-US" sz="1400" dirty="0">
                <a:solidFill>
                  <a:schemeClr val="bg1"/>
                </a:solidFill>
                <a:ea typeface="ＭＳ Ｐゴシック" pitchFamily="34" charset="-128"/>
              </a:rPr>
              <a:t>.</a:t>
            </a:r>
            <a:endParaRPr lang="en-US" sz="1400" dirty="0">
              <a:solidFill>
                <a:schemeClr val="bg1"/>
              </a:solidFill>
              <a:cs typeface="Arial" pitchFamily="34" charset="0"/>
            </a:endParaRPr>
          </a:p>
        </p:txBody>
      </p:sp>
      <p:sp>
        <p:nvSpPr>
          <p:cNvPr id="21" name="TextBox 20"/>
          <p:cNvSpPr txBox="1"/>
          <p:nvPr/>
        </p:nvSpPr>
        <p:spPr>
          <a:xfrm>
            <a:off x="6794208" y="624692"/>
            <a:ext cx="2077761" cy="2513038"/>
          </a:xfrm>
          <a:prstGeom prst="roundRect">
            <a:avLst>
              <a:gd name="adj" fmla="val 12024"/>
            </a:avLst>
          </a:prstGeom>
          <a:solidFill>
            <a:srgbClr val="005DB1"/>
          </a:soli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txBody>
          <a:bodyPr wrap="square" lIns="216000" tIns="216000" rIns="216000" bIns="216000">
            <a:spAutoFit/>
          </a:bodyPr>
          <a:lstStyle/>
          <a:p>
            <a:r>
              <a:rPr lang="es-ES" sz="1400" b="1" dirty="0">
                <a:solidFill>
                  <a:schemeClr val="bg1"/>
                </a:solidFill>
              </a:rPr>
              <a:t>4a. Atendiendo – Preparando.</a:t>
            </a:r>
          </a:p>
          <a:p>
            <a:r>
              <a:rPr lang="es-ES" sz="1400" dirty="0">
                <a:solidFill>
                  <a:schemeClr val="bg1"/>
                </a:solidFill>
              </a:rPr>
              <a:t>El personal está preparado según la identidad, la elección del servicio y el historial antes de la entrega del servicio</a:t>
            </a:r>
            <a:r>
              <a:rPr lang="en-US" sz="1400" dirty="0">
                <a:solidFill>
                  <a:schemeClr val="bg1"/>
                </a:solidFill>
              </a:rPr>
              <a:t>.</a:t>
            </a:r>
            <a:endParaRPr lang="es-ES" sz="1400" dirty="0">
              <a:solidFill>
                <a:schemeClr val="bg1"/>
              </a:solidFill>
            </a:endParaRPr>
          </a:p>
        </p:txBody>
      </p:sp>
      <p:sp>
        <p:nvSpPr>
          <p:cNvPr id="22" name="TextBox 21"/>
          <p:cNvSpPr txBox="1"/>
          <p:nvPr/>
        </p:nvSpPr>
        <p:spPr>
          <a:xfrm>
            <a:off x="166014" y="2803634"/>
            <a:ext cx="2425289" cy="2094755"/>
          </a:xfrm>
          <a:prstGeom prst="roundRect">
            <a:avLst>
              <a:gd name="adj" fmla="val 12687"/>
            </a:avLst>
          </a:prstGeom>
          <a:solidFill>
            <a:srgbClr val="005DB1"/>
          </a:soli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txBody>
          <a:bodyPr wrap="square" lIns="216000" tIns="216000" rIns="216000" bIns="216000">
            <a:spAutoFit/>
          </a:bodyPr>
          <a:lstStyle/>
          <a:p>
            <a:pPr>
              <a:defRPr/>
            </a:pPr>
            <a:r>
              <a:rPr lang="es-ES" sz="1400" b="1" dirty="0">
                <a:solidFill>
                  <a:schemeClr val="bg1"/>
                </a:solidFill>
              </a:rPr>
              <a:t>6a. Administración - operacional</a:t>
            </a:r>
          </a:p>
          <a:p>
            <a:pPr>
              <a:defRPr/>
            </a:pPr>
            <a:r>
              <a:rPr lang="es-ES" sz="1400" dirty="0">
                <a:solidFill>
                  <a:schemeClr val="bg1"/>
                </a:solidFill>
              </a:rPr>
              <a:t>Los supervisores gestionan activamente el personal y los clientes en función de alertas y alarmas</a:t>
            </a:r>
            <a:r>
              <a:rPr lang="es-ES" sz="1400" b="1" dirty="0">
                <a:solidFill>
                  <a:schemeClr val="bg1"/>
                </a:solidFill>
              </a:rPr>
              <a:t>.</a:t>
            </a:r>
          </a:p>
        </p:txBody>
      </p:sp>
      <p:sp>
        <p:nvSpPr>
          <p:cNvPr id="23" name="TextBox 22"/>
          <p:cNvSpPr txBox="1"/>
          <p:nvPr/>
        </p:nvSpPr>
        <p:spPr>
          <a:xfrm>
            <a:off x="6800452" y="915228"/>
            <a:ext cx="2089729" cy="2285093"/>
          </a:xfrm>
          <a:prstGeom prst="roundRect">
            <a:avLst>
              <a:gd name="adj" fmla="val 10697"/>
            </a:avLst>
          </a:prstGeom>
          <a:solidFill>
            <a:srgbClr val="005DB1"/>
          </a:soli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txBody>
          <a:bodyPr wrap="square" lIns="216000" tIns="216000" rIns="216000" bIns="216000">
            <a:spAutoFit/>
          </a:bodyPr>
          <a:lstStyle/>
          <a:p>
            <a:pPr>
              <a:defRPr/>
            </a:pPr>
            <a:r>
              <a:rPr lang="es-ES" sz="1400" b="1" dirty="0">
                <a:solidFill>
                  <a:schemeClr val="bg1"/>
                </a:solidFill>
              </a:rPr>
              <a:t>4b. Servicio</a:t>
            </a:r>
          </a:p>
          <a:p>
            <a:pPr>
              <a:defRPr/>
            </a:pPr>
            <a:r>
              <a:rPr lang="es-ES" sz="1400" dirty="0">
                <a:solidFill>
                  <a:schemeClr val="bg1"/>
                </a:solidFill>
              </a:rPr>
              <a:t>Se llama al cliente y recibe un servicio basado en las necesidades, identidad, historial y habilidades del personal.</a:t>
            </a:r>
            <a:endParaRPr lang="en-US" sz="1400" dirty="0">
              <a:solidFill>
                <a:schemeClr val="bg1"/>
              </a:solidFill>
            </a:endParaRPr>
          </a:p>
        </p:txBody>
      </p:sp>
      <p:sp>
        <p:nvSpPr>
          <p:cNvPr id="24" name="TextBox 23"/>
          <p:cNvSpPr txBox="1"/>
          <p:nvPr/>
        </p:nvSpPr>
        <p:spPr>
          <a:xfrm>
            <a:off x="3805269" y="44791"/>
            <a:ext cx="1939527" cy="1829202"/>
          </a:xfrm>
          <a:prstGeom prst="roundRect">
            <a:avLst>
              <a:gd name="adj" fmla="val 10697"/>
            </a:avLst>
          </a:prstGeom>
          <a:solidFill>
            <a:srgbClr val="005DB1"/>
          </a:soli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txBody>
          <a:bodyPr wrap="square" lIns="216000" tIns="216000" rIns="216000" bIns="216000">
            <a:spAutoFit/>
          </a:bodyPr>
          <a:lstStyle/>
          <a:p>
            <a:r>
              <a:rPr lang="es-ES" sz="1400" b="1" dirty="0">
                <a:solidFill>
                  <a:schemeClr val="bg1"/>
                </a:solidFill>
              </a:rPr>
              <a:t>5. Post servicio</a:t>
            </a:r>
          </a:p>
          <a:p>
            <a:r>
              <a:rPr lang="es-ES" sz="1400" dirty="0">
                <a:solidFill>
                  <a:schemeClr val="bg1"/>
                </a:solidFill>
              </a:rPr>
              <a:t>El cliente proporciona comentarios sobre la experiencia del servicio.</a:t>
            </a:r>
            <a:endParaRPr lang="en-US" sz="1400" dirty="0">
              <a:solidFill>
                <a:schemeClr val="bg1"/>
              </a:solidFill>
              <a:ea typeface="ＭＳ Ｐゴシック" pitchFamily="34" charset="-128"/>
            </a:endParaRPr>
          </a:p>
        </p:txBody>
      </p:sp>
      <p:sp>
        <p:nvSpPr>
          <p:cNvPr id="25" name="TextBox 15"/>
          <p:cNvSpPr txBox="1"/>
          <p:nvPr/>
        </p:nvSpPr>
        <p:spPr>
          <a:xfrm>
            <a:off x="5971395" y="3482248"/>
            <a:ext cx="2156987" cy="2285093"/>
          </a:xfrm>
          <a:prstGeom prst="roundRect">
            <a:avLst>
              <a:gd name="adj" fmla="val 10697"/>
            </a:avLst>
          </a:prstGeom>
          <a:solidFill>
            <a:srgbClr val="005DB1"/>
          </a:soli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txBody>
          <a:bodyPr wrap="square" lIns="216000" tIns="216000" rIns="216000" bIns="216000">
            <a:spAutoFit/>
          </a:bodyPr>
          <a:lstStyle/>
          <a:p>
            <a:pPr eaLnBrk="0" hangingPunct="0">
              <a:defRPr/>
            </a:pPr>
            <a:r>
              <a:rPr lang="es-ES" sz="1400" b="1" dirty="0">
                <a:solidFill>
                  <a:schemeClr val="bg1"/>
                </a:solidFill>
              </a:rPr>
              <a:t>6b. Gerente control de gestión </a:t>
            </a:r>
          </a:p>
          <a:p>
            <a:pPr eaLnBrk="0" hangingPunct="0">
              <a:defRPr/>
            </a:pPr>
            <a:r>
              <a:rPr lang="es-ES" sz="1400" dirty="0">
                <a:solidFill>
                  <a:schemeClr val="bg1"/>
                </a:solidFill>
              </a:rPr>
              <a:t>Mejoras empresariales basadas en información de gestión (MI) y cree su propio BI.</a:t>
            </a:r>
            <a:r>
              <a:rPr lang="en-US" sz="1400" dirty="0">
                <a:solidFill>
                  <a:schemeClr val="bg1"/>
                </a:solidFill>
                <a:cs typeface="Arial" pitchFamily="34" charset="0"/>
              </a:rPr>
              <a:t> </a:t>
            </a:r>
          </a:p>
        </p:txBody>
      </p:sp>
      <p:sp>
        <p:nvSpPr>
          <p:cNvPr id="26" name="TextBox 25"/>
          <p:cNvSpPr txBox="1"/>
          <p:nvPr/>
        </p:nvSpPr>
        <p:spPr>
          <a:xfrm>
            <a:off x="233352" y="1595691"/>
            <a:ext cx="2299422" cy="2305980"/>
          </a:xfrm>
          <a:prstGeom prst="roundRect">
            <a:avLst>
              <a:gd name="adj" fmla="val 12024"/>
            </a:avLst>
          </a:prstGeom>
          <a:solidFill>
            <a:srgbClr val="005DB1"/>
          </a:soli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txBody>
          <a:bodyPr wrap="square" lIns="216000" tIns="216000" rIns="216000" bIns="216000">
            <a:spAutoFit/>
          </a:bodyPr>
          <a:lstStyle/>
          <a:p>
            <a:pPr>
              <a:defRPr/>
            </a:pPr>
            <a:r>
              <a:rPr lang="es-ES" sz="1400" b="1" dirty="0">
                <a:solidFill>
                  <a:schemeClr val="bg1"/>
                </a:solidFill>
              </a:rPr>
              <a:t>2a. Llegada - conocer y saludar</a:t>
            </a:r>
          </a:p>
          <a:p>
            <a:pPr>
              <a:defRPr/>
            </a:pPr>
            <a:r>
              <a:rPr lang="es-ES" sz="1400" dirty="0">
                <a:solidFill>
                  <a:schemeClr val="bg1"/>
                </a:solidFill>
              </a:rPr>
              <a:t>Una recepcionista saluda al cliente e identifica sus necesidades. La información se envía al sistema.</a:t>
            </a:r>
            <a:endParaRPr lang="en-US" sz="1400" dirty="0">
              <a:solidFill>
                <a:schemeClr val="bg1"/>
              </a:solidFill>
            </a:endParaRPr>
          </a:p>
        </p:txBody>
      </p:sp>
      <p:sp>
        <p:nvSpPr>
          <p:cNvPr id="30" name="TextBox 25">
            <a:extLst>
              <a:ext uri="{FF2B5EF4-FFF2-40B4-BE49-F238E27FC236}">
                <a16:creationId xmlns:a16="http://schemas.microsoft.com/office/drawing/2014/main" id="{96F0A6B7-0723-4BA0-8313-5405B748287C}"/>
              </a:ext>
            </a:extLst>
          </p:cNvPr>
          <p:cNvSpPr txBox="1"/>
          <p:nvPr/>
        </p:nvSpPr>
        <p:spPr>
          <a:xfrm>
            <a:off x="288766" y="2295083"/>
            <a:ext cx="2734479" cy="1845923"/>
          </a:xfrm>
          <a:prstGeom prst="roundRect">
            <a:avLst>
              <a:gd name="adj" fmla="val 12024"/>
            </a:avLst>
          </a:prstGeom>
          <a:solidFill>
            <a:srgbClr val="005DB1"/>
          </a:soli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txBody>
          <a:bodyPr wrap="square" lIns="216000" tIns="216000" rIns="216000" bIns="216000">
            <a:spAutoFit/>
          </a:bodyPr>
          <a:lstStyle/>
          <a:p>
            <a:pPr>
              <a:defRPr/>
            </a:pPr>
            <a:endParaRPr lang="es-ES" sz="1400" b="1" dirty="0">
              <a:solidFill>
                <a:schemeClr val="bg1"/>
              </a:solidFill>
            </a:endParaRPr>
          </a:p>
          <a:p>
            <a:pPr>
              <a:defRPr/>
            </a:pPr>
            <a:r>
              <a:rPr lang="es-ES" sz="1400" b="1" dirty="0">
                <a:solidFill>
                  <a:schemeClr val="bg1"/>
                </a:solidFill>
              </a:rPr>
              <a:t>2b. Llegada - Notificaciones</a:t>
            </a:r>
          </a:p>
          <a:p>
            <a:pPr>
              <a:defRPr/>
            </a:pPr>
            <a:r>
              <a:rPr lang="es-ES" sz="1400" dirty="0">
                <a:solidFill>
                  <a:schemeClr val="bg1"/>
                </a:solidFill>
              </a:rPr>
              <a:t>Reciba un SMS / WhatsApp antes de ser atendido mientras disfruta de un café o compra afuera.</a:t>
            </a:r>
            <a:endParaRPr lang="en-US" sz="1400" dirty="0">
              <a:solidFill>
                <a:schemeClr val="bg1"/>
              </a:solidFill>
            </a:endParaRPr>
          </a:p>
        </p:txBody>
      </p:sp>
      <p:sp>
        <p:nvSpPr>
          <p:cNvPr id="31" name="TextBox 25">
            <a:extLst>
              <a:ext uri="{FF2B5EF4-FFF2-40B4-BE49-F238E27FC236}">
                <a16:creationId xmlns:a16="http://schemas.microsoft.com/office/drawing/2014/main" id="{B417DFA6-19B5-45E6-AA2A-2C09AB089BFC}"/>
              </a:ext>
            </a:extLst>
          </p:cNvPr>
          <p:cNvSpPr txBox="1"/>
          <p:nvPr/>
        </p:nvSpPr>
        <p:spPr>
          <a:xfrm>
            <a:off x="6659568" y="1630569"/>
            <a:ext cx="2156987" cy="2305980"/>
          </a:xfrm>
          <a:prstGeom prst="roundRect">
            <a:avLst>
              <a:gd name="adj" fmla="val 12024"/>
            </a:avLst>
          </a:prstGeom>
          <a:solidFill>
            <a:srgbClr val="005DB1"/>
          </a:soli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txBody>
          <a:bodyPr wrap="square" lIns="216000" tIns="216000" rIns="216000" bIns="216000">
            <a:spAutoFit/>
          </a:bodyPr>
          <a:lstStyle/>
          <a:p>
            <a:pPr>
              <a:defRPr/>
            </a:pPr>
            <a:r>
              <a:rPr lang="es-ES" sz="1400" dirty="0">
                <a:solidFill>
                  <a:schemeClr val="bg1"/>
                </a:solidFill>
              </a:rPr>
              <a:t> </a:t>
            </a:r>
            <a:r>
              <a:rPr lang="es-ES" sz="1400" b="1" dirty="0">
                <a:solidFill>
                  <a:schemeClr val="bg1"/>
                </a:solidFill>
              </a:rPr>
              <a:t>4c. Servicio Gala QRECORDING</a:t>
            </a:r>
          </a:p>
          <a:p>
            <a:pPr>
              <a:defRPr/>
            </a:pPr>
            <a:r>
              <a:rPr lang="es-ES" sz="1400" dirty="0">
                <a:solidFill>
                  <a:schemeClr val="bg1"/>
                </a:solidFill>
              </a:rPr>
              <a:t>Permite guardar un registro de conversación cliente-empleado durante el servicio para mejorar. </a:t>
            </a:r>
            <a:r>
              <a:rPr lang="en-US" sz="1400" dirty="0">
                <a:solidFill>
                  <a:schemeClr val="bg1"/>
                </a:solidFill>
              </a:rPr>
              <a:t>performance.</a:t>
            </a:r>
          </a:p>
        </p:txBody>
      </p:sp>
      <p:sp>
        <p:nvSpPr>
          <p:cNvPr id="27" name="TextBox 9">
            <a:extLst>
              <a:ext uri="{FF2B5EF4-FFF2-40B4-BE49-F238E27FC236}">
                <a16:creationId xmlns:a16="http://schemas.microsoft.com/office/drawing/2014/main" id="{37B31599-838D-4122-AC34-618C9FE89309}"/>
              </a:ext>
            </a:extLst>
          </p:cNvPr>
          <p:cNvSpPr>
            <a:spLocks noChangeArrowheads="1"/>
          </p:cNvSpPr>
          <p:nvPr/>
        </p:nvSpPr>
        <p:spPr bwMode="auto">
          <a:xfrm>
            <a:off x="3908092" y="1920146"/>
            <a:ext cx="2945860" cy="3226095"/>
          </a:xfrm>
          <a:prstGeom prst="roundRect">
            <a:avLst>
              <a:gd name="adj" fmla="val 12023"/>
            </a:avLst>
          </a:prstGeom>
          <a:solidFill>
            <a:srgbClr val="005DB1"/>
          </a:solidFill>
          <a:ln w="9525">
            <a:noFill/>
            <a:round/>
            <a:headEnd/>
            <a:tailEnd/>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txBody>
          <a:bodyPr wrap="square" lIns="216000" tIns="216000" rIns="216000" bIns="216000">
            <a:spAutoFit/>
          </a:bodyPr>
          <a:lstStyle/>
          <a:p>
            <a:r>
              <a:rPr lang="es-ES" sz="1400" b="1" dirty="0">
                <a:solidFill>
                  <a:schemeClr val="bg1"/>
                </a:solidFill>
              </a:rPr>
              <a:t>1. Pre-Arribo</a:t>
            </a:r>
          </a:p>
          <a:p>
            <a:r>
              <a:rPr lang="es-ES" sz="1400" dirty="0">
                <a:solidFill>
                  <a:schemeClr val="bg1"/>
                </a:solidFill>
              </a:rPr>
              <a:t>El cliente escoge su servicio, o mediante nuestra cita o mediante geolocalización QMOVILITY ADV o E-TICKET (QR) usando su celular, buscando ubicación y reservando un lugar en la cola. Obtiene dirección de orientación, evita hacer cola y esperar. Flujo controlado de clientes</a:t>
            </a:r>
            <a:r>
              <a:rPr lang="en-GB" sz="1400" dirty="0">
                <a:solidFill>
                  <a:schemeClr val="bg1"/>
                </a:solidFill>
              </a:rPr>
              <a:t>. </a:t>
            </a:r>
            <a:endParaRPr lang="en-US" sz="1400" dirty="0">
              <a:solidFill>
                <a:schemeClr val="bg1"/>
              </a:solidFill>
              <a:latin typeface="Arial" pitchFamily="34" charset="0"/>
              <a:cs typeface="Arial" pitchFamily="34" charset="0"/>
            </a:endParaRPr>
          </a:p>
        </p:txBody>
      </p:sp>
      <p:pic>
        <p:nvPicPr>
          <p:cNvPr id="33" name="Bildobjekt 1">
            <a:extLst>
              <a:ext uri="{FF2B5EF4-FFF2-40B4-BE49-F238E27FC236}">
                <a16:creationId xmlns:a16="http://schemas.microsoft.com/office/drawing/2014/main" id="{44E78F24-EFEA-4984-BECC-8A780532246F}"/>
              </a:ext>
            </a:extLst>
          </p:cNvPr>
          <p:cNvPicPr>
            <a:picLocks noChangeAspect="1"/>
          </p:cNvPicPr>
          <p:nvPr/>
        </p:nvPicPr>
        <p:blipFill>
          <a:blip r:embed="rId14"/>
          <a:srcRect/>
          <a:stretch/>
        </p:blipFill>
        <p:spPr bwMode="auto">
          <a:xfrm>
            <a:off x="1158697" y="4357508"/>
            <a:ext cx="867350" cy="8666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8" name="Bildobjekt 1">
            <a:extLst>
              <a:ext uri="{FF2B5EF4-FFF2-40B4-BE49-F238E27FC236}">
                <a16:creationId xmlns:a16="http://schemas.microsoft.com/office/drawing/2014/main" id="{121BC86C-18FA-4C23-BD44-92B62A4369A0}"/>
              </a:ext>
            </a:extLst>
          </p:cNvPr>
          <p:cNvPicPr>
            <a:picLocks noChangeAspect="1"/>
          </p:cNvPicPr>
          <p:nvPr/>
        </p:nvPicPr>
        <p:blipFill>
          <a:blip r:embed="rId15"/>
          <a:srcRect/>
          <a:stretch/>
        </p:blipFill>
        <p:spPr bwMode="auto">
          <a:xfrm>
            <a:off x="5733831" y="3287161"/>
            <a:ext cx="2299422" cy="30073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9" name="Bildobjekt 1">
            <a:extLst>
              <a:ext uri="{FF2B5EF4-FFF2-40B4-BE49-F238E27FC236}">
                <a16:creationId xmlns:a16="http://schemas.microsoft.com/office/drawing/2014/main" id="{CAA51AA3-751A-40A0-B462-64AD03C2BB49}"/>
              </a:ext>
            </a:extLst>
          </p:cNvPr>
          <p:cNvPicPr>
            <a:picLocks noChangeAspect="1"/>
          </p:cNvPicPr>
          <p:nvPr/>
        </p:nvPicPr>
        <p:blipFill>
          <a:blip r:embed="rId16"/>
          <a:srcRect/>
          <a:stretch/>
        </p:blipFill>
        <p:spPr bwMode="auto">
          <a:xfrm>
            <a:off x="570984" y="4080551"/>
            <a:ext cx="1955727" cy="17895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4" name="Bildobjekt 1">
            <a:extLst>
              <a:ext uri="{FF2B5EF4-FFF2-40B4-BE49-F238E27FC236}">
                <a16:creationId xmlns:a16="http://schemas.microsoft.com/office/drawing/2014/main" id="{6A7060DF-6A45-4878-89A8-5320BBDE58D5}"/>
              </a:ext>
            </a:extLst>
          </p:cNvPr>
          <p:cNvPicPr>
            <a:picLocks noChangeAspect="1"/>
          </p:cNvPicPr>
          <p:nvPr/>
        </p:nvPicPr>
        <p:blipFill>
          <a:blip r:embed="rId17"/>
          <a:srcRect/>
          <a:stretch/>
        </p:blipFill>
        <p:spPr bwMode="auto">
          <a:xfrm>
            <a:off x="184243" y="4975561"/>
            <a:ext cx="2374288" cy="6796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5" name="Bildobjekt 1">
            <a:extLst>
              <a:ext uri="{FF2B5EF4-FFF2-40B4-BE49-F238E27FC236}">
                <a16:creationId xmlns:a16="http://schemas.microsoft.com/office/drawing/2014/main" id="{A1384887-92E8-4C95-966A-CF5DF7F191D9}"/>
              </a:ext>
            </a:extLst>
          </p:cNvPr>
          <p:cNvPicPr>
            <a:picLocks noChangeAspect="1"/>
          </p:cNvPicPr>
          <p:nvPr/>
        </p:nvPicPr>
        <p:blipFill>
          <a:blip r:embed="rId18"/>
          <a:srcRect/>
          <a:stretch/>
        </p:blipFill>
        <p:spPr bwMode="auto">
          <a:xfrm>
            <a:off x="7231977" y="4060472"/>
            <a:ext cx="1095555" cy="10955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6" name="Bildobjekt 1">
            <a:extLst>
              <a:ext uri="{FF2B5EF4-FFF2-40B4-BE49-F238E27FC236}">
                <a16:creationId xmlns:a16="http://schemas.microsoft.com/office/drawing/2014/main" id="{7ABFBAA6-829A-419D-87F3-E1A0E84D00E4}"/>
              </a:ext>
            </a:extLst>
          </p:cNvPr>
          <p:cNvPicPr>
            <a:picLocks noChangeAspect="1"/>
          </p:cNvPicPr>
          <p:nvPr/>
        </p:nvPicPr>
        <p:blipFill>
          <a:blip r:embed="rId19"/>
          <a:srcRect/>
          <a:stretch/>
        </p:blipFill>
        <p:spPr bwMode="auto">
          <a:xfrm>
            <a:off x="5825237" y="240037"/>
            <a:ext cx="2156987" cy="14387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7" name="Bildobjekt 1">
            <a:extLst>
              <a:ext uri="{FF2B5EF4-FFF2-40B4-BE49-F238E27FC236}">
                <a16:creationId xmlns:a16="http://schemas.microsoft.com/office/drawing/2014/main" id="{3536E086-7943-4DC2-8A45-F6BB7AFAAAA4}"/>
              </a:ext>
            </a:extLst>
          </p:cNvPr>
          <p:cNvPicPr>
            <a:picLocks noChangeAspect="1"/>
          </p:cNvPicPr>
          <p:nvPr/>
        </p:nvPicPr>
        <p:blipFill>
          <a:blip r:embed="rId20"/>
          <a:srcRect/>
          <a:stretch/>
        </p:blipFill>
        <p:spPr bwMode="auto">
          <a:xfrm>
            <a:off x="231808" y="5058014"/>
            <a:ext cx="2374288" cy="6105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8" name="Bildobjekt 1">
            <a:extLst>
              <a:ext uri="{FF2B5EF4-FFF2-40B4-BE49-F238E27FC236}">
                <a16:creationId xmlns:a16="http://schemas.microsoft.com/office/drawing/2014/main" id="{013E9DD8-517A-462F-8A7E-9C6EF0F5C999}"/>
              </a:ext>
            </a:extLst>
          </p:cNvPr>
          <p:cNvPicPr>
            <a:picLocks noChangeAspect="1"/>
          </p:cNvPicPr>
          <p:nvPr/>
        </p:nvPicPr>
        <p:blipFill>
          <a:blip r:embed="rId21"/>
          <a:srcRect/>
          <a:stretch/>
        </p:blipFill>
        <p:spPr bwMode="auto">
          <a:xfrm>
            <a:off x="8156005" y="3654320"/>
            <a:ext cx="589862" cy="2949311"/>
          </a:xfrm>
          <a:prstGeom prst="rect">
            <a:avLst/>
          </a:prstGeom>
          <a:noFill/>
          <a:ln w="9525">
            <a:noFill/>
            <a:miter lim="800000"/>
            <a:headEnd/>
            <a:tailEnd/>
          </a:ln>
        </p:spPr>
      </p:pic>
      <p:pic>
        <p:nvPicPr>
          <p:cNvPr id="39" name="Bildobjekt 1">
            <a:extLst>
              <a:ext uri="{FF2B5EF4-FFF2-40B4-BE49-F238E27FC236}">
                <a16:creationId xmlns:a16="http://schemas.microsoft.com/office/drawing/2014/main" id="{3AF9D18C-2BDD-4140-88A4-99E9C69CA325}"/>
              </a:ext>
            </a:extLst>
          </p:cNvPr>
          <p:cNvPicPr>
            <a:picLocks noChangeAspect="1"/>
          </p:cNvPicPr>
          <p:nvPr/>
        </p:nvPicPr>
        <p:blipFill>
          <a:blip r:embed="rId22"/>
          <a:srcRect/>
          <a:stretch/>
        </p:blipFill>
        <p:spPr bwMode="auto">
          <a:xfrm>
            <a:off x="6825816" y="3298525"/>
            <a:ext cx="2091625" cy="4723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0" name="Imagen 7">
            <a:extLst>
              <a:ext uri="{FF2B5EF4-FFF2-40B4-BE49-F238E27FC236}">
                <a16:creationId xmlns:a16="http://schemas.microsoft.com/office/drawing/2014/main" id="{DB21E09B-9FA1-4891-BE11-3A2B2393A014}"/>
              </a:ext>
            </a:extLst>
          </p:cNvPr>
          <p:cNvPicPr>
            <a:picLocks noChangeAspect="1"/>
          </p:cNvPicPr>
          <p:nvPr/>
        </p:nvPicPr>
        <p:blipFill rotWithShape="1">
          <a:blip r:embed="rId23" cstate="print">
            <a:extLst>
              <a:ext uri="{BEBA8EAE-BF5A-486C-A8C5-ECC9F3942E4B}">
                <a14:imgProps xmlns:a14="http://schemas.microsoft.com/office/drawing/2010/main">
                  <a14:imgLayer r:embed="rId24">
                    <a14:imgEffect>
                      <a14:sharpenSoften amount="50000"/>
                    </a14:imgEffect>
                  </a14:imgLayer>
                </a14:imgProps>
              </a:ext>
            </a:extLst>
          </a:blip>
          <a:srcRect l="5936" t="3508" r="6775" b="5358"/>
          <a:stretch/>
        </p:blipFill>
        <p:spPr>
          <a:xfrm>
            <a:off x="2477561" y="2074024"/>
            <a:ext cx="1336872" cy="2700024"/>
          </a:xfrm>
          <a:prstGeom prst="rect">
            <a:avLst/>
          </a:prstGeom>
        </p:spPr>
      </p:pic>
    </p:spTree>
    <p:extLst>
      <p:ext uri="{BB962C8B-B14F-4D97-AF65-F5344CB8AC3E}">
        <p14:creationId xmlns:p14="http://schemas.microsoft.com/office/powerpoint/2010/main" val="2163185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0-#ppt_w/2"/>
                                          </p:val>
                                        </p:tav>
                                        <p:tav tm="100000">
                                          <p:val>
                                            <p:strVal val="#ppt_x"/>
                                          </p:val>
                                        </p:tav>
                                      </p:tavLst>
                                    </p:anim>
                                    <p:anim calcmode="lin" valueType="num">
                                      <p:cBhvr additive="base">
                                        <p:cTn id="8"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0-#ppt_w/2"/>
                                          </p:val>
                                        </p:tav>
                                        <p:tav tm="100000">
                                          <p:val>
                                            <p:strVal val="#ppt_x"/>
                                          </p:val>
                                        </p:tav>
                                      </p:tavLst>
                                    </p:anim>
                                    <p:anim calcmode="lin" valueType="num">
                                      <p:cBhvr additive="base">
                                        <p:cTn id="14" dur="5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xit" presetSubtype="4" accel="50000" decel="50000" fill="hold" grpId="1" nodeType="clickEffect">
                                  <p:stCondLst>
                                    <p:cond delay="0"/>
                                  </p:stCondLst>
                                  <p:childTnLst>
                                    <p:anim calcmode="lin" valueType="num">
                                      <p:cBhvr additive="base">
                                        <p:cTn id="18" dur="500"/>
                                        <p:tgtEl>
                                          <p:spTgt spid="27"/>
                                        </p:tgtEl>
                                        <p:attrNameLst>
                                          <p:attrName>ppt_x</p:attrName>
                                        </p:attrNameLst>
                                      </p:cBhvr>
                                      <p:tavLst>
                                        <p:tav tm="0">
                                          <p:val>
                                            <p:strVal val="ppt_x"/>
                                          </p:val>
                                        </p:tav>
                                        <p:tav tm="100000">
                                          <p:val>
                                            <p:strVal val="ppt_x"/>
                                          </p:val>
                                        </p:tav>
                                      </p:tavLst>
                                    </p:anim>
                                    <p:anim calcmode="lin" valueType="num">
                                      <p:cBhvr additive="base">
                                        <p:cTn id="19" dur="500"/>
                                        <p:tgtEl>
                                          <p:spTgt spid="27"/>
                                        </p:tgtEl>
                                        <p:attrNameLst>
                                          <p:attrName>ppt_y</p:attrName>
                                        </p:attrNameLst>
                                      </p:cBhvr>
                                      <p:tavLst>
                                        <p:tav tm="0">
                                          <p:val>
                                            <p:strVal val="ppt_y"/>
                                          </p:val>
                                        </p:tav>
                                        <p:tav tm="100000">
                                          <p:val>
                                            <p:strVal val="1+ppt_h/2"/>
                                          </p:val>
                                        </p:tav>
                                      </p:tavLst>
                                    </p:anim>
                                    <p:set>
                                      <p:cBhvr>
                                        <p:cTn id="20" dur="1" fill="hold">
                                          <p:stCondLst>
                                            <p:cond delay="499"/>
                                          </p:stCondLst>
                                        </p:cTn>
                                        <p:tgtEl>
                                          <p:spTgt spid="2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40"/>
                                        </p:tgtEl>
                                        <p:attrNameLst>
                                          <p:attrName>ppt_x</p:attrName>
                                        </p:attrNameLst>
                                      </p:cBhvr>
                                      <p:tavLst>
                                        <p:tav tm="0">
                                          <p:val>
                                            <p:strVal val="ppt_x"/>
                                          </p:val>
                                        </p:tav>
                                        <p:tav tm="100000">
                                          <p:val>
                                            <p:strVal val="ppt_x"/>
                                          </p:val>
                                        </p:tav>
                                      </p:tavLst>
                                    </p:anim>
                                    <p:anim calcmode="lin" valueType="num">
                                      <p:cBhvr additive="base">
                                        <p:cTn id="25" dur="500"/>
                                        <p:tgtEl>
                                          <p:spTgt spid="40"/>
                                        </p:tgtEl>
                                        <p:attrNameLst>
                                          <p:attrName>ppt_y</p:attrName>
                                        </p:attrNameLst>
                                      </p:cBhvr>
                                      <p:tavLst>
                                        <p:tav tm="0">
                                          <p:val>
                                            <p:strVal val="ppt_y"/>
                                          </p:val>
                                        </p:tav>
                                        <p:tav tm="100000">
                                          <p:val>
                                            <p:strVal val="1+ppt_h/2"/>
                                          </p:val>
                                        </p:tav>
                                      </p:tavLst>
                                    </p:anim>
                                    <p:set>
                                      <p:cBhvr>
                                        <p:cTn id="26" dur="1" fill="hold">
                                          <p:stCondLst>
                                            <p:cond delay="499"/>
                                          </p:stCondLst>
                                        </p:cTn>
                                        <p:tgtEl>
                                          <p:spTgt spid="4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8" accel="50000" decel="5000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0-#ppt_w/2"/>
                                          </p:val>
                                        </p:tav>
                                        <p:tav tm="100000">
                                          <p:val>
                                            <p:strVal val="#ppt_x"/>
                                          </p:val>
                                        </p:tav>
                                      </p:tavLst>
                                    </p:anim>
                                    <p:anim calcmode="lin" valueType="num">
                                      <p:cBhvr additive="base">
                                        <p:cTn id="32" dur="500" fill="hold"/>
                                        <p:tgtEl>
                                          <p:spTgt spid="19"/>
                                        </p:tgtEl>
                                        <p:attrNameLst>
                                          <p:attrName>ppt_y</p:attrName>
                                        </p:attrNameLst>
                                      </p:cBhvr>
                                      <p:tavLst>
                                        <p:tav tm="0">
                                          <p:val>
                                            <p:strVal val="#ppt_y"/>
                                          </p:val>
                                        </p:tav>
                                        <p:tav tm="100000">
                                          <p:val>
                                            <p:strVal val="#ppt_y"/>
                                          </p:val>
                                        </p:tav>
                                      </p:tavLst>
                                    </p:anim>
                                  </p:childTnLst>
                                </p:cTn>
                              </p:par>
                              <p:par>
                                <p:cTn id="33" presetID="10"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par>
                                <p:cTn id="36" presetID="2" presetClass="entr" presetSubtype="8" fill="hold" nodeType="withEffect">
                                  <p:stCondLst>
                                    <p:cond delay="0"/>
                                  </p:stCondLst>
                                  <p:childTnLst>
                                    <p:set>
                                      <p:cBhvr>
                                        <p:cTn id="37" dur="1" fill="hold">
                                          <p:stCondLst>
                                            <p:cond delay="0"/>
                                          </p:stCondLst>
                                        </p:cTn>
                                        <p:tgtEl>
                                          <p:spTgt spid="28"/>
                                        </p:tgtEl>
                                        <p:attrNameLst>
                                          <p:attrName>style.visibility</p:attrName>
                                        </p:attrNameLst>
                                      </p:cBhvr>
                                      <p:to>
                                        <p:strVal val="visible"/>
                                      </p:to>
                                    </p:set>
                                    <p:anim calcmode="lin" valueType="num">
                                      <p:cBhvr additive="base">
                                        <p:cTn id="38" dur="500" fill="hold"/>
                                        <p:tgtEl>
                                          <p:spTgt spid="28"/>
                                        </p:tgtEl>
                                        <p:attrNameLst>
                                          <p:attrName>ppt_x</p:attrName>
                                        </p:attrNameLst>
                                      </p:cBhvr>
                                      <p:tavLst>
                                        <p:tav tm="0">
                                          <p:val>
                                            <p:strVal val="0-#ppt_w/2"/>
                                          </p:val>
                                        </p:tav>
                                        <p:tav tm="100000">
                                          <p:val>
                                            <p:strVal val="#ppt_x"/>
                                          </p:val>
                                        </p:tav>
                                      </p:tavLst>
                                    </p:anim>
                                    <p:anim calcmode="lin" valueType="num">
                                      <p:cBhvr additive="base">
                                        <p:cTn id="39" dur="500" fill="hold"/>
                                        <p:tgtEl>
                                          <p:spTgt spid="28"/>
                                        </p:tgtEl>
                                        <p:attrNameLst>
                                          <p:attrName>ppt_y</p:attrName>
                                        </p:attrNameLst>
                                      </p:cBhvr>
                                      <p:tavLst>
                                        <p:tav tm="0">
                                          <p:val>
                                            <p:strVal val="#ppt_y"/>
                                          </p:val>
                                        </p:tav>
                                        <p:tav tm="100000">
                                          <p:val>
                                            <p:strVal val="#ppt_y"/>
                                          </p:val>
                                        </p:tav>
                                      </p:tavLst>
                                    </p:anim>
                                  </p:child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xit" presetSubtype="4" accel="50000" decel="50000" fill="hold" grpId="1" nodeType="clickEffect">
                                  <p:stCondLst>
                                    <p:cond delay="0"/>
                                  </p:stCondLst>
                                  <p:childTnLst>
                                    <p:anim calcmode="lin" valueType="num">
                                      <p:cBhvr additive="base">
                                        <p:cTn id="47" dur="500"/>
                                        <p:tgtEl>
                                          <p:spTgt spid="19"/>
                                        </p:tgtEl>
                                        <p:attrNameLst>
                                          <p:attrName>ppt_x</p:attrName>
                                        </p:attrNameLst>
                                      </p:cBhvr>
                                      <p:tavLst>
                                        <p:tav tm="0">
                                          <p:val>
                                            <p:strVal val="ppt_x"/>
                                          </p:val>
                                        </p:tav>
                                        <p:tav tm="100000">
                                          <p:val>
                                            <p:strVal val="ppt_x"/>
                                          </p:val>
                                        </p:tav>
                                      </p:tavLst>
                                    </p:anim>
                                    <p:anim calcmode="lin" valueType="num">
                                      <p:cBhvr additive="base">
                                        <p:cTn id="48" dur="500"/>
                                        <p:tgtEl>
                                          <p:spTgt spid="19"/>
                                        </p:tgtEl>
                                        <p:attrNameLst>
                                          <p:attrName>ppt_y</p:attrName>
                                        </p:attrNameLst>
                                      </p:cBhvr>
                                      <p:tavLst>
                                        <p:tav tm="0">
                                          <p:val>
                                            <p:strVal val="ppt_y"/>
                                          </p:val>
                                        </p:tav>
                                        <p:tav tm="100000">
                                          <p:val>
                                            <p:strVal val="1+ppt_h/2"/>
                                          </p:val>
                                        </p:tav>
                                      </p:tavLst>
                                    </p:anim>
                                    <p:set>
                                      <p:cBhvr>
                                        <p:cTn id="49" dur="1" fill="hold">
                                          <p:stCondLst>
                                            <p:cond delay="499"/>
                                          </p:stCondLst>
                                        </p:cTn>
                                        <p:tgtEl>
                                          <p:spTgt spid="19"/>
                                        </p:tgtEl>
                                        <p:attrNameLst>
                                          <p:attrName>style.visibility</p:attrName>
                                        </p:attrNameLst>
                                      </p:cBhvr>
                                      <p:to>
                                        <p:strVal val="hidden"/>
                                      </p:to>
                                    </p:set>
                                  </p:childTnLst>
                                </p:cTn>
                              </p:par>
                              <p:par>
                                <p:cTn id="50" presetID="2" presetClass="exit" presetSubtype="4" fill="hold" nodeType="withEffect">
                                  <p:stCondLst>
                                    <p:cond delay="0"/>
                                  </p:stCondLst>
                                  <p:childTnLst>
                                    <p:anim calcmode="lin" valueType="num">
                                      <p:cBhvr additive="base">
                                        <p:cTn id="51" dur="500"/>
                                        <p:tgtEl>
                                          <p:spTgt spid="28"/>
                                        </p:tgtEl>
                                        <p:attrNameLst>
                                          <p:attrName>ppt_x</p:attrName>
                                        </p:attrNameLst>
                                      </p:cBhvr>
                                      <p:tavLst>
                                        <p:tav tm="0">
                                          <p:val>
                                            <p:strVal val="ppt_x"/>
                                          </p:val>
                                        </p:tav>
                                        <p:tav tm="100000">
                                          <p:val>
                                            <p:strVal val="ppt_x"/>
                                          </p:val>
                                        </p:tav>
                                      </p:tavLst>
                                    </p:anim>
                                    <p:anim calcmode="lin" valueType="num">
                                      <p:cBhvr additive="base">
                                        <p:cTn id="52" dur="500"/>
                                        <p:tgtEl>
                                          <p:spTgt spid="28"/>
                                        </p:tgtEl>
                                        <p:attrNameLst>
                                          <p:attrName>ppt_y</p:attrName>
                                        </p:attrNameLst>
                                      </p:cBhvr>
                                      <p:tavLst>
                                        <p:tav tm="0">
                                          <p:val>
                                            <p:strVal val="ppt_y"/>
                                          </p:val>
                                        </p:tav>
                                        <p:tav tm="100000">
                                          <p:val>
                                            <p:strVal val="1+ppt_h/2"/>
                                          </p:val>
                                        </p:tav>
                                      </p:tavLst>
                                    </p:anim>
                                    <p:set>
                                      <p:cBhvr>
                                        <p:cTn id="53" dur="1" fill="hold">
                                          <p:stCondLst>
                                            <p:cond delay="499"/>
                                          </p:stCondLst>
                                        </p:cTn>
                                        <p:tgtEl>
                                          <p:spTgt spid="28"/>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10"/>
                                        </p:tgtEl>
                                      </p:cBhvr>
                                    </p:animEffect>
                                    <p:set>
                                      <p:cBhvr>
                                        <p:cTn id="56" dur="1" fill="hold">
                                          <p:stCondLst>
                                            <p:cond delay="499"/>
                                          </p:stCondLst>
                                        </p:cTn>
                                        <p:tgtEl>
                                          <p:spTgt spid="10"/>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 presetClass="entr" presetSubtype="8" accel="50000" decel="50000" fill="hold" nodeType="clickEffect">
                                  <p:stCondLst>
                                    <p:cond delay="0"/>
                                  </p:stCondLst>
                                  <p:childTnLst>
                                    <p:set>
                                      <p:cBhvr>
                                        <p:cTn id="60" dur="1" fill="hold">
                                          <p:stCondLst>
                                            <p:cond delay="0"/>
                                          </p:stCondLst>
                                        </p:cTn>
                                        <p:tgtEl>
                                          <p:spTgt spid="26"/>
                                        </p:tgtEl>
                                        <p:attrNameLst>
                                          <p:attrName>style.visibility</p:attrName>
                                        </p:attrNameLst>
                                      </p:cBhvr>
                                      <p:to>
                                        <p:strVal val="visible"/>
                                      </p:to>
                                    </p:set>
                                    <p:anim calcmode="lin" valueType="num">
                                      <p:cBhvr additive="base">
                                        <p:cTn id="61" dur="500" fill="hold"/>
                                        <p:tgtEl>
                                          <p:spTgt spid="26"/>
                                        </p:tgtEl>
                                        <p:attrNameLst>
                                          <p:attrName>ppt_x</p:attrName>
                                        </p:attrNameLst>
                                      </p:cBhvr>
                                      <p:tavLst>
                                        <p:tav tm="0">
                                          <p:val>
                                            <p:strVal val="0-#ppt_w/2"/>
                                          </p:val>
                                        </p:tav>
                                        <p:tav tm="100000">
                                          <p:val>
                                            <p:strVal val="#ppt_x"/>
                                          </p:val>
                                        </p:tav>
                                      </p:tavLst>
                                    </p:anim>
                                    <p:anim calcmode="lin" valueType="num">
                                      <p:cBhvr additive="base">
                                        <p:cTn id="62" dur="500" fill="hold"/>
                                        <p:tgtEl>
                                          <p:spTgt spid="26"/>
                                        </p:tgtEl>
                                        <p:attrNameLst>
                                          <p:attrName>ppt_y</p:attrName>
                                        </p:attrNameLst>
                                      </p:cBhvr>
                                      <p:tavLst>
                                        <p:tav tm="0">
                                          <p:val>
                                            <p:strVal val="#ppt_y"/>
                                          </p:val>
                                        </p:tav>
                                        <p:tav tm="100000">
                                          <p:val>
                                            <p:strVal val="#ppt_y"/>
                                          </p:val>
                                        </p:tav>
                                      </p:tavLst>
                                    </p:anim>
                                  </p:childTnLst>
                                </p:cTn>
                              </p:par>
                              <p:par>
                                <p:cTn id="63" presetID="2" presetClass="entr" presetSubtype="8" fill="hold" nodeType="withEffect">
                                  <p:stCondLst>
                                    <p:cond delay="0"/>
                                  </p:stCondLst>
                                  <p:childTnLst>
                                    <p:set>
                                      <p:cBhvr>
                                        <p:cTn id="64" dur="1" fill="hold">
                                          <p:stCondLst>
                                            <p:cond delay="0"/>
                                          </p:stCondLst>
                                        </p:cTn>
                                        <p:tgtEl>
                                          <p:spTgt spid="29"/>
                                        </p:tgtEl>
                                        <p:attrNameLst>
                                          <p:attrName>style.visibility</p:attrName>
                                        </p:attrNameLst>
                                      </p:cBhvr>
                                      <p:to>
                                        <p:strVal val="visible"/>
                                      </p:to>
                                    </p:set>
                                    <p:anim calcmode="lin" valueType="num">
                                      <p:cBhvr additive="base">
                                        <p:cTn id="65" dur="500" fill="hold"/>
                                        <p:tgtEl>
                                          <p:spTgt spid="29"/>
                                        </p:tgtEl>
                                        <p:attrNameLst>
                                          <p:attrName>ppt_x</p:attrName>
                                        </p:attrNameLst>
                                      </p:cBhvr>
                                      <p:tavLst>
                                        <p:tav tm="0">
                                          <p:val>
                                            <p:strVal val="0-#ppt_w/2"/>
                                          </p:val>
                                        </p:tav>
                                        <p:tav tm="100000">
                                          <p:val>
                                            <p:strVal val="#ppt_x"/>
                                          </p:val>
                                        </p:tav>
                                      </p:tavLst>
                                    </p:anim>
                                    <p:anim calcmode="lin" valueType="num">
                                      <p:cBhvr additive="base">
                                        <p:cTn id="66" dur="500" fill="hold"/>
                                        <p:tgtEl>
                                          <p:spTgt spid="29"/>
                                        </p:tgtEl>
                                        <p:attrNameLst>
                                          <p:attrName>ppt_y</p:attrName>
                                        </p:attrNameLst>
                                      </p:cBhvr>
                                      <p:tavLst>
                                        <p:tav tm="0">
                                          <p:val>
                                            <p:strVal val="#ppt_y"/>
                                          </p:val>
                                        </p:tav>
                                        <p:tav tm="100000">
                                          <p:val>
                                            <p:strVal val="#ppt_y"/>
                                          </p:val>
                                        </p:tav>
                                      </p:tavLst>
                                    </p:anim>
                                  </p:childTnLst>
                                </p:cTn>
                              </p:par>
                            </p:childTnLst>
                          </p:cTn>
                        </p:par>
                        <p:par>
                          <p:cTn id="67" fill="hold">
                            <p:stCondLst>
                              <p:cond delay="500"/>
                            </p:stCondLst>
                            <p:childTnLst>
                              <p:par>
                                <p:cTn id="68" presetID="10" presetClass="entr" presetSubtype="0" fill="hold" nodeType="after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fade">
                                      <p:cBhvr>
                                        <p:cTn id="70" dur="500"/>
                                        <p:tgtEl>
                                          <p:spTgt spid="11"/>
                                        </p:tgtEl>
                                      </p:cBhvr>
                                    </p:animEffect>
                                  </p:childTnLst>
                                </p:cTn>
                              </p:par>
                            </p:childTnLst>
                          </p:cTn>
                        </p:par>
                      </p:childTnLst>
                    </p:cTn>
                  </p:par>
                  <p:par>
                    <p:cTn id="71" fill="hold">
                      <p:stCondLst>
                        <p:cond delay="indefinite"/>
                      </p:stCondLst>
                      <p:childTnLst>
                        <p:par>
                          <p:cTn id="72" fill="hold">
                            <p:stCondLst>
                              <p:cond delay="0"/>
                            </p:stCondLst>
                            <p:childTnLst>
                              <p:par>
                                <p:cTn id="73" presetID="2" presetClass="exit" presetSubtype="4" accel="50000" decel="50000" fill="hold" nodeType="clickEffect">
                                  <p:stCondLst>
                                    <p:cond delay="0"/>
                                  </p:stCondLst>
                                  <p:childTnLst>
                                    <p:anim calcmode="lin" valueType="num">
                                      <p:cBhvr additive="base">
                                        <p:cTn id="74" dur="500"/>
                                        <p:tgtEl>
                                          <p:spTgt spid="26"/>
                                        </p:tgtEl>
                                        <p:attrNameLst>
                                          <p:attrName>ppt_x</p:attrName>
                                        </p:attrNameLst>
                                      </p:cBhvr>
                                      <p:tavLst>
                                        <p:tav tm="0">
                                          <p:val>
                                            <p:strVal val="ppt_x"/>
                                          </p:val>
                                        </p:tav>
                                        <p:tav tm="100000">
                                          <p:val>
                                            <p:strVal val="ppt_x"/>
                                          </p:val>
                                        </p:tav>
                                      </p:tavLst>
                                    </p:anim>
                                    <p:anim calcmode="lin" valueType="num">
                                      <p:cBhvr additive="base">
                                        <p:cTn id="75" dur="500"/>
                                        <p:tgtEl>
                                          <p:spTgt spid="26"/>
                                        </p:tgtEl>
                                        <p:attrNameLst>
                                          <p:attrName>ppt_y</p:attrName>
                                        </p:attrNameLst>
                                      </p:cBhvr>
                                      <p:tavLst>
                                        <p:tav tm="0">
                                          <p:val>
                                            <p:strVal val="ppt_y"/>
                                          </p:val>
                                        </p:tav>
                                        <p:tav tm="100000">
                                          <p:val>
                                            <p:strVal val="1+ppt_h/2"/>
                                          </p:val>
                                        </p:tav>
                                      </p:tavLst>
                                    </p:anim>
                                    <p:set>
                                      <p:cBhvr>
                                        <p:cTn id="76" dur="1" fill="hold">
                                          <p:stCondLst>
                                            <p:cond delay="499"/>
                                          </p:stCondLst>
                                        </p:cTn>
                                        <p:tgtEl>
                                          <p:spTgt spid="26"/>
                                        </p:tgtEl>
                                        <p:attrNameLst>
                                          <p:attrName>style.visibility</p:attrName>
                                        </p:attrNameLst>
                                      </p:cBhvr>
                                      <p:to>
                                        <p:strVal val="hidden"/>
                                      </p:to>
                                    </p:set>
                                  </p:childTnLst>
                                </p:cTn>
                              </p:par>
                              <p:par>
                                <p:cTn id="77" presetID="2" presetClass="exit" presetSubtype="4" fill="hold" nodeType="withEffect">
                                  <p:stCondLst>
                                    <p:cond delay="0"/>
                                  </p:stCondLst>
                                  <p:childTnLst>
                                    <p:anim calcmode="lin" valueType="num">
                                      <p:cBhvr additive="base">
                                        <p:cTn id="78" dur="500"/>
                                        <p:tgtEl>
                                          <p:spTgt spid="29"/>
                                        </p:tgtEl>
                                        <p:attrNameLst>
                                          <p:attrName>ppt_x</p:attrName>
                                        </p:attrNameLst>
                                      </p:cBhvr>
                                      <p:tavLst>
                                        <p:tav tm="0">
                                          <p:val>
                                            <p:strVal val="ppt_x"/>
                                          </p:val>
                                        </p:tav>
                                        <p:tav tm="100000">
                                          <p:val>
                                            <p:strVal val="ppt_x"/>
                                          </p:val>
                                        </p:tav>
                                      </p:tavLst>
                                    </p:anim>
                                    <p:anim calcmode="lin" valueType="num">
                                      <p:cBhvr additive="base">
                                        <p:cTn id="79" dur="500"/>
                                        <p:tgtEl>
                                          <p:spTgt spid="29"/>
                                        </p:tgtEl>
                                        <p:attrNameLst>
                                          <p:attrName>ppt_y</p:attrName>
                                        </p:attrNameLst>
                                      </p:cBhvr>
                                      <p:tavLst>
                                        <p:tav tm="0">
                                          <p:val>
                                            <p:strVal val="ppt_y"/>
                                          </p:val>
                                        </p:tav>
                                        <p:tav tm="100000">
                                          <p:val>
                                            <p:strVal val="1+ppt_h/2"/>
                                          </p:val>
                                        </p:tav>
                                      </p:tavLst>
                                    </p:anim>
                                    <p:set>
                                      <p:cBhvr>
                                        <p:cTn id="80" dur="1" fill="hold">
                                          <p:stCondLst>
                                            <p:cond delay="499"/>
                                          </p:stCondLst>
                                        </p:cTn>
                                        <p:tgtEl>
                                          <p:spTgt spid="29"/>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11"/>
                                        </p:tgtEl>
                                      </p:cBhvr>
                                    </p:animEffect>
                                    <p:set>
                                      <p:cBhvr>
                                        <p:cTn id="83" dur="1" fill="hold">
                                          <p:stCondLst>
                                            <p:cond delay="499"/>
                                          </p:stCondLst>
                                        </p:cTn>
                                        <p:tgtEl>
                                          <p:spTgt spid="11"/>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2" presetClass="entr" presetSubtype="8" accel="50000" decel="50000" fill="hold" nodeType="clickEffect">
                                  <p:stCondLst>
                                    <p:cond delay="0"/>
                                  </p:stCondLst>
                                  <p:childTnLst>
                                    <p:set>
                                      <p:cBhvr>
                                        <p:cTn id="87" dur="1" fill="hold">
                                          <p:stCondLst>
                                            <p:cond delay="0"/>
                                          </p:stCondLst>
                                        </p:cTn>
                                        <p:tgtEl>
                                          <p:spTgt spid="30"/>
                                        </p:tgtEl>
                                        <p:attrNameLst>
                                          <p:attrName>style.visibility</p:attrName>
                                        </p:attrNameLst>
                                      </p:cBhvr>
                                      <p:to>
                                        <p:strVal val="visible"/>
                                      </p:to>
                                    </p:set>
                                    <p:anim calcmode="lin" valueType="num">
                                      <p:cBhvr additive="base">
                                        <p:cTn id="88" dur="500" fill="hold"/>
                                        <p:tgtEl>
                                          <p:spTgt spid="30"/>
                                        </p:tgtEl>
                                        <p:attrNameLst>
                                          <p:attrName>ppt_x</p:attrName>
                                        </p:attrNameLst>
                                      </p:cBhvr>
                                      <p:tavLst>
                                        <p:tav tm="0">
                                          <p:val>
                                            <p:strVal val="0-#ppt_w/2"/>
                                          </p:val>
                                        </p:tav>
                                        <p:tav tm="100000">
                                          <p:val>
                                            <p:strVal val="#ppt_x"/>
                                          </p:val>
                                        </p:tav>
                                      </p:tavLst>
                                    </p:anim>
                                    <p:anim calcmode="lin" valueType="num">
                                      <p:cBhvr additive="base">
                                        <p:cTn id="89" dur="500" fill="hold"/>
                                        <p:tgtEl>
                                          <p:spTgt spid="30"/>
                                        </p:tgtEl>
                                        <p:attrNameLst>
                                          <p:attrName>ppt_y</p:attrName>
                                        </p:attrNameLst>
                                      </p:cBhvr>
                                      <p:tavLst>
                                        <p:tav tm="0">
                                          <p:val>
                                            <p:strVal val="#ppt_y"/>
                                          </p:val>
                                        </p:tav>
                                        <p:tav tm="100000">
                                          <p:val>
                                            <p:strVal val="#ppt_y"/>
                                          </p:val>
                                        </p:tav>
                                      </p:tavLst>
                                    </p:anim>
                                  </p:childTnLst>
                                </p:cTn>
                              </p:par>
                              <p:par>
                                <p:cTn id="90" presetID="2" presetClass="entr" presetSubtype="8" fill="hold" nodeType="withEffect">
                                  <p:stCondLst>
                                    <p:cond delay="0"/>
                                  </p:stCondLst>
                                  <p:childTnLst>
                                    <p:set>
                                      <p:cBhvr>
                                        <p:cTn id="91" dur="1" fill="hold">
                                          <p:stCondLst>
                                            <p:cond delay="0"/>
                                          </p:stCondLst>
                                        </p:cTn>
                                        <p:tgtEl>
                                          <p:spTgt spid="33"/>
                                        </p:tgtEl>
                                        <p:attrNameLst>
                                          <p:attrName>style.visibility</p:attrName>
                                        </p:attrNameLst>
                                      </p:cBhvr>
                                      <p:to>
                                        <p:strVal val="visible"/>
                                      </p:to>
                                    </p:set>
                                    <p:anim calcmode="lin" valueType="num">
                                      <p:cBhvr additive="base">
                                        <p:cTn id="92" dur="500" fill="hold"/>
                                        <p:tgtEl>
                                          <p:spTgt spid="33"/>
                                        </p:tgtEl>
                                        <p:attrNameLst>
                                          <p:attrName>ppt_x</p:attrName>
                                        </p:attrNameLst>
                                      </p:cBhvr>
                                      <p:tavLst>
                                        <p:tav tm="0">
                                          <p:val>
                                            <p:strVal val="0-#ppt_w/2"/>
                                          </p:val>
                                        </p:tav>
                                        <p:tav tm="100000">
                                          <p:val>
                                            <p:strVal val="#ppt_x"/>
                                          </p:val>
                                        </p:tav>
                                      </p:tavLst>
                                    </p:anim>
                                    <p:anim calcmode="lin" valueType="num">
                                      <p:cBhvr additive="base">
                                        <p:cTn id="93"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 presetClass="exit" presetSubtype="4" accel="50000" decel="50000" fill="hold" nodeType="clickEffect">
                                  <p:stCondLst>
                                    <p:cond delay="0"/>
                                  </p:stCondLst>
                                  <p:childTnLst>
                                    <p:anim calcmode="lin" valueType="num">
                                      <p:cBhvr additive="base">
                                        <p:cTn id="97" dur="500"/>
                                        <p:tgtEl>
                                          <p:spTgt spid="30"/>
                                        </p:tgtEl>
                                        <p:attrNameLst>
                                          <p:attrName>ppt_x</p:attrName>
                                        </p:attrNameLst>
                                      </p:cBhvr>
                                      <p:tavLst>
                                        <p:tav tm="0">
                                          <p:val>
                                            <p:strVal val="ppt_x"/>
                                          </p:val>
                                        </p:tav>
                                        <p:tav tm="100000">
                                          <p:val>
                                            <p:strVal val="ppt_x"/>
                                          </p:val>
                                        </p:tav>
                                      </p:tavLst>
                                    </p:anim>
                                    <p:anim calcmode="lin" valueType="num">
                                      <p:cBhvr additive="base">
                                        <p:cTn id="98" dur="500"/>
                                        <p:tgtEl>
                                          <p:spTgt spid="30"/>
                                        </p:tgtEl>
                                        <p:attrNameLst>
                                          <p:attrName>ppt_y</p:attrName>
                                        </p:attrNameLst>
                                      </p:cBhvr>
                                      <p:tavLst>
                                        <p:tav tm="0">
                                          <p:val>
                                            <p:strVal val="ppt_y"/>
                                          </p:val>
                                        </p:tav>
                                        <p:tav tm="100000">
                                          <p:val>
                                            <p:strVal val="1+ppt_h/2"/>
                                          </p:val>
                                        </p:tav>
                                      </p:tavLst>
                                    </p:anim>
                                    <p:set>
                                      <p:cBhvr>
                                        <p:cTn id="99" dur="1" fill="hold">
                                          <p:stCondLst>
                                            <p:cond delay="499"/>
                                          </p:stCondLst>
                                        </p:cTn>
                                        <p:tgtEl>
                                          <p:spTgt spid="30"/>
                                        </p:tgtEl>
                                        <p:attrNameLst>
                                          <p:attrName>style.visibility</p:attrName>
                                        </p:attrNameLst>
                                      </p:cBhvr>
                                      <p:to>
                                        <p:strVal val="hidden"/>
                                      </p:to>
                                    </p:set>
                                  </p:childTnLst>
                                </p:cTn>
                              </p:par>
                              <p:par>
                                <p:cTn id="100" presetID="2" presetClass="exit" presetSubtype="4" fill="hold" nodeType="withEffect">
                                  <p:stCondLst>
                                    <p:cond delay="0"/>
                                  </p:stCondLst>
                                  <p:childTnLst>
                                    <p:anim calcmode="lin" valueType="num">
                                      <p:cBhvr additive="base">
                                        <p:cTn id="101" dur="500"/>
                                        <p:tgtEl>
                                          <p:spTgt spid="33"/>
                                        </p:tgtEl>
                                        <p:attrNameLst>
                                          <p:attrName>ppt_x</p:attrName>
                                        </p:attrNameLst>
                                      </p:cBhvr>
                                      <p:tavLst>
                                        <p:tav tm="0">
                                          <p:val>
                                            <p:strVal val="ppt_x"/>
                                          </p:val>
                                        </p:tav>
                                        <p:tav tm="100000">
                                          <p:val>
                                            <p:strVal val="ppt_x"/>
                                          </p:val>
                                        </p:tav>
                                      </p:tavLst>
                                    </p:anim>
                                    <p:anim calcmode="lin" valueType="num">
                                      <p:cBhvr additive="base">
                                        <p:cTn id="102" dur="500"/>
                                        <p:tgtEl>
                                          <p:spTgt spid="33"/>
                                        </p:tgtEl>
                                        <p:attrNameLst>
                                          <p:attrName>ppt_y</p:attrName>
                                        </p:attrNameLst>
                                      </p:cBhvr>
                                      <p:tavLst>
                                        <p:tav tm="0">
                                          <p:val>
                                            <p:strVal val="ppt_y"/>
                                          </p:val>
                                        </p:tav>
                                        <p:tav tm="100000">
                                          <p:val>
                                            <p:strVal val="1+ppt_h/2"/>
                                          </p:val>
                                        </p:tav>
                                      </p:tavLst>
                                    </p:anim>
                                    <p:set>
                                      <p:cBhvr>
                                        <p:cTn id="103" dur="1" fill="hold">
                                          <p:stCondLst>
                                            <p:cond delay="499"/>
                                          </p:stCondLst>
                                        </p:cTn>
                                        <p:tgtEl>
                                          <p:spTgt spid="33"/>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2" presetClass="entr" presetSubtype="8" accel="50000" decel="50000" fill="hold" grpId="0" nodeType="clickEffect">
                                  <p:stCondLst>
                                    <p:cond delay="0"/>
                                  </p:stCondLst>
                                  <p:childTnLst>
                                    <p:set>
                                      <p:cBhvr>
                                        <p:cTn id="107" dur="1" fill="hold">
                                          <p:stCondLst>
                                            <p:cond delay="0"/>
                                          </p:stCondLst>
                                        </p:cTn>
                                        <p:tgtEl>
                                          <p:spTgt spid="20"/>
                                        </p:tgtEl>
                                        <p:attrNameLst>
                                          <p:attrName>style.visibility</p:attrName>
                                        </p:attrNameLst>
                                      </p:cBhvr>
                                      <p:to>
                                        <p:strVal val="visible"/>
                                      </p:to>
                                    </p:set>
                                    <p:anim calcmode="lin" valueType="num">
                                      <p:cBhvr additive="base">
                                        <p:cTn id="108" dur="500" fill="hold"/>
                                        <p:tgtEl>
                                          <p:spTgt spid="20"/>
                                        </p:tgtEl>
                                        <p:attrNameLst>
                                          <p:attrName>ppt_x</p:attrName>
                                        </p:attrNameLst>
                                      </p:cBhvr>
                                      <p:tavLst>
                                        <p:tav tm="0">
                                          <p:val>
                                            <p:strVal val="0-#ppt_w/2"/>
                                          </p:val>
                                        </p:tav>
                                        <p:tav tm="100000">
                                          <p:val>
                                            <p:strVal val="#ppt_x"/>
                                          </p:val>
                                        </p:tav>
                                      </p:tavLst>
                                    </p:anim>
                                    <p:anim calcmode="lin" valueType="num">
                                      <p:cBhvr additive="base">
                                        <p:cTn id="109" dur="500" fill="hold"/>
                                        <p:tgtEl>
                                          <p:spTgt spid="20"/>
                                        </p:tgtEl>
                                        <p:attrNameLst>
                                          <p:attrName>ppt_y</p:attrName>
                                        </p:attrNameLst>
                                      </p:cBhvr>
                                      <p:tavLst>
                                        <p:tav tm="0">
                                          <p:val>
                                            <p:strVal val="#ppt_y"/>
                                          </p:val>
                                        </p:tav>
                                        <p:tav tm="100000">
                                          <p:val>
                                            <p:strVal val="#ppt_y"/>
                                          </p:val>
                                        </p:tav>
                                      </p:tavLst>
                                    </p:anim>
                                  </p:childTnLst>
                                </p:cTn>
                              </p:par>
                              <p:par>
                                <p:cTn id="110" presetID="2" presetClass="entr" presetSubtype="8" fill="hold" nodeType="withEffect">
                                  <p:stCondLst>
                                    <p:cond delay="0"/>
                                  </p:stCondLst>
                                  <p:childTnLst>
                                    <p:set>
                                      <p:cBhvr>
                                        <p:cTn id="111" dur="1" fill="hold">
                                          <p:stCondLst>
                                            <p:cond delay="0"/>
                                          </p:stCondLst>
                                        </p:cTn>
                                        <p:tgtEl>
                                          <p:spTgt spid="34"/>
                                        </p:tgtEl>
                                        <p:attrNameLst>
                                          <p:attrName>style.visibility</p:attrName>
                                        </p:attrNameLst>
                                      </p:cBhvr>
                                      <p:to>
                                        <p:strVal val="visible"/>
                                      </p:to>
                                    </p:set>
                                    <p:anim calcmode="lin" valueType="num">
                                      <p:cBhvr additive="base">
                                        <p:cTn id="112" dur="500" fill="hold"/>
                                        <p:tgtEl>
                                          <p:spTgt spid="34"/>
                                        </p:tgtEl>
                                        <p:attrNameLst>
                                          <p:attrName>ppt_x</p:attrName>
                                        </p:attrNameLst>
                                      </p:cBhvr>
                                      <p:tavLst>
                                        <p:tav tm="0">
                                          <p:val>
                                            <p:strVal val="0-#ppt_w/2"/>
                                          </p:val>
                                        </p:tav>
                                        <p:tav tm="100000">
                                          <p:val>
                                            <p:strVal val="#ppt_x"/>
                                          </p:val>
                                        </p:tav>
                                      </p:tavLst>
                                    </p:anim>
                                    <p:anim calcmode="lin" valueType="num">
                                      <p:cBhvr additive="base">
                                        <p:cTn id="113" dur="500" fill="hold"/>
                                        <p:tgtEl>
                                          <p:spTgt spid="34"/>
                                        </p:tgtEl>
                                        <p:attrNameLst>
                                          <p:attrName>ppt_y</p:attrName>
                                        </p:attrNameLst>
                                      </p:cBhvr>
                                      <p:tavLst>
                                        <p:tav tm="0">
                                          <p:val>
                                            <p:strVal val="#ppt_y"/>
                                          </p:val>
                                        </p:tav>
                                        <p:tav tm="100000">
                                          <p:val>
                                            <p:strVal val="#ppt_y"/>
                                          </p:val>
                                        </p:tav>
                                      </p:tavLst>
                                    </p:anim>
                                  </p:childTnLst>
                                </p:cTn>
                              </p:par>
                            </p:childTnLst>
                          </p:cTn>
                        </p:par>
                        <p:par>
                          <p:cTn id="114" fill="hold">
                            <p:stCondLst>
                              <p:cond delay="500"/>
                            </p:stCondLst>
                            <p:childTnLst>
                              <p:par>
                                <p:cTn id="115" presetID="10" presetClass="entr" presetSubtype="0" fill="hold" nodeType="afterEffect">
                                  <p:stCondLst>
                                    <p:cond delay="0"/>
                                  </p:stCondLst>
                                  <p:childTnLst>
                                    <p:set>
                                      <p:cBhvr>
                                        <p:cTn id="116" dur="1" fill="hold">
                                          <p:stCondLst>
                                            <p:cond delay="0"/>
                                          </p:stCondLst>
                                        </p:cTn>
                                        <p:tgtEl>
                                          <p:spTgt spid="12"/>
                                        </p:tgtEl>
                                        <p:attrNameLst>
                                          <p:attrName>style.visibility</p:attrName>
                                        </p:attrNameLst>
                                      </p:cBhvr>
                                      <p:to>
                                        <p:strVal val="visible"/>
                                      </p:to>
                                    </p:set>
                                    <p:animEffect transition="in" filter="fade">
                                      <p:cBhvr>
                                        <p:cTn id="117" dur="500"/>
                                        <p:tgtEl>
                                          <p:spTgt spid="12"/>
                                        </p:tgtEl>
                                      </p:cBhvr>
                                    </p:animEffect>
                                  </p:childTnLst>
                                </p:cTn>
                              </p:par>
                            </p:childTnLst>
                          </p:cTn>
                        </p:par>
                      </p:childTnLst>
                    </p:cTn>
                  </p:par>
                  <p:par>
                    <p:cTn id="118" fill="hold">
                      <p:stCondLst>
                        <p:cond delay="indefinite"/>
                      </p:stCondLst>
                      <p:childTnLst>
                        <p:par>
                          <p:cTn id="119" fill="hold">
                            <p:stCondLst>
                              <p:cond delay="0"/>
                            </p:stCondLst>
                            <p:childTnLst>
                              <p:par>
                                <p:cTn id="120" presetID="2" presetClass="exit" presetSubtype="4" accel="50000" decel="50000" fill="hold" grpId="1" nodeType="clickEffect">
                                  <p:stCondLst>
                                    <p:cond delay="0"/>
                                  </p:stCondLst>
                                  <p:childTnLst>
                                    <p:anim calcmode="lin" valueType="num">
                                      <p:cBhvr additive="base">
                                        <p:cTn id="121" dur="500"/>
                                        <p:tgtEl>
                                          <p:spTgt spid="20"/>
                                        </p:tgtEl>
                                        <p:attrNameLst>
                                          <p:attrName>ppt_x</p:attrName>
                                        </p:attrNameLst>
                                      </p:cBhvr>
                                      <p:tavLst>
                                        <p:tav tm="0">
                                          <p:val>
                                            <p:strVal val="ppt_x"/>
                                          </p:val>
                                        </p:tav>
                                        <p:tav tm="100000">
                                          <p:val>
                                            <p:strVal val="ppt_x"/>
                                          </p:val>
                                        </p:tav>
                                      </p:tavLst>
                                    </p:anim>
                                    <p:anim calcmode="lin" valueType="num">
                                      <p:cBhvr additive="base">
                                        <p:cTn id="122" dur="500"/>
                                        <p:tgtEl>
                                          <p:spTgt spid="20"/>
                                        </p:tgtEl>
                                        <p:attrNameLst>
                                          <p:attrName>ppt_y</p:attrName>
                                        </p:attrNameLst>
                                      </p:cBhvr>
                                      <p:tavLst>
                                        <p:tav tm="0">
                                          <p:val>
                                            <p:strVal val="ppt_y"/>
                                          </p:val>
                                        </p:tav>
                                        <p:tav tm="100000">
                                          <p:val>
                                            <p:strVal val="1+ppt_h/2"/>
                                          </p:val>
                                        </p:tav>
                                      </p:tavLst>
                                    </p:anim>
                                    <p:set>
                                      <p:cBhvr>
                                        <p:cTn id="123" dur="1" fill="hold">
                                          <p:stCondLst>
                                            <p:cond delay="499"/>
                                          </p:stCondLst>
                                        </p:cTn>
                                        <p:tgtEl>
                                          <p:spTgt spid="20"/>
                                        </p:tgtEl>
                                        <p:attrNameLst>
                                          <p:attrName>style.visibility</p:attrName>
                                        </p:attrNameLst>
                                      </p:cBhvr>
                                      <p:to>
                                        <p:strVal val="hidden"/>
                                      </p:to>
                                    </p:set>
                                  </p:childTnLst>
                                </p:cTn>
                              </p:par>
                              <p:par>
                                <p:cTn id="124" presetID="2" presetClass="exit" presetSubtype="4" fill="hold" nodeType="withEffect">
                                  <p:stCondLst>
                                    <p:cond delay="0"/>
                                  </p:stCondLst>
                                  <p:childTnLst>
                                    <p:anim calcmode="lin" valueType="num">
                                      <p:cBhvr additive="base">
                                        <p:cTn id="125" dur="500"/>
                                        <p:tgtEl>
                                          <p:spTgt spid="34"/>
                                        </p:tgtEl>
                                        <p:attrNameLst>
                                          <p:attrName>ppt_x</p:attrName>
                                        </p:attrNameLst>
                                      </p:cBhvr>
                                      <p:tavLst>
                                        <p:tav tm="0">
                                          <p:val>
                                            <p:strVal val="ppt_x"/>
                                          </p:val>
                                        </p:tav>
                                        <p:tav tm="100000">
                                          <p:val>
                                            <p:strVal val="ppt_x"/>
                                          </p:val>
                                        </p:tav>
                                      </p:tavLst>
                                    </p:anim>
                                    <p:anim calcmode="lin" valueType="num">
                                      <p:cBhvr additive="base">
                                        <p:cTn id="126" dur="500"/>
                                        <p:tgtEl>
                                          <p:spTgt spid="34"/>
                                        </p:tgtEl>
                                        <p:attrNameLst>
                                          <p:attrName>ppt_y</p:attrName>
                                        </p:attrNameLst>
                                      </p:cBhvr>
                                      <p:tavLst>
                                        <p:tav tm="0">
                                          <p:val>
                                            <p:strVal val="ppt_y"/>
                                          </p:val>
                                        </p:tav>
                                        <p:tav tm="100000">
                                          <p:val>
                                            <p:strVal val="1+ppt_h/2"/>
                                          </p:val>
                                        </p:tav>
                                      </p:tavLst>
                                    </p:anim>
                                    <p:set>
                                      <p:cBhvr>
                                        <p:cTn id="127" dur="1" fill="hold">
                                          <p:stCondLst>
                                            <p:cond delay="499"/>
                                          </p:stCondLst>
                                        </p:cTn>
                                        <p:tgtEl>
                                          <p:spTgt spid="34"/>
                                        </p:tgtEl>
                                        <p:attrNameLst>
                                          <p:attrName>style.visibility</p:attrName>
                                        </p:attrNameLst>
                                      </p:cBhvr>
                                      <p:to>
                                        <p:strVal val="hidden"/>
                                      </p:to>
                                    </p:set>
                                  </p:childTnLst>
                                </p:cTn>
                              </p:par>
                              <p:par>
                                <p:cTn id="128" presetID="10" presetClass="exit" presetSubtype="0" fill="hold" nodeType="withEffect">
                                  <p:stCondLst>
                                    <p:cond delay="0"/>
                                  </p:stCondLst>
                                  <p:childTnLst>
                                    <p:animEffect transition="out" filter="fade">
                                      <p:cBhvr>
                                        <p:cTn id="129" dur="500"/>
                                        <p:tgtEl>
                                          <p:spTgt spid="12"/>
                                        </p:tgtEl>
                                      </p:cBhvr>
                                    </p:animEffect>
                                    <p:set>
                                      <p:cBhvr>
                                        <p:cTn id="130" dur="1" fill="hold">
                                          <p:stCondLst>
                                            <p:cond delay="499"/>
                                          </p:stCondLst>
                                        </p:cTn>
                                        <p:tgtEl>
                                          <p:spTgt spid="12"/>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2" presetClass="entr" presetSubtype="8" accel="50000" decel="50000" fill="hold" grpId="1" nodeType="clickEffect">
                                  <p:stCondLst>
                                    <p:cond delay="0"/>
                                  </p:stCondLst>
                                  <p:childTnLst>
                                    <p:set>
                                      <p:cBhvr>
                                        <p:cTn id="134" dur="1" fill="hold">
                                          <p:stCondLst>
                                            <p:cond delay="0"/>
                                          </p:stCondLst>
                                        </p:cTn>
                                        <p:tgtEl>
                                          <p:spTgt spid="21"/>
                                        </p:tgtEl>
                                        <p:attrNameLst>
                                          <p:attrName>style.visibility</p:attrName>
                                        </p:attrNameLst>
                                      </p:cBhvr>
                                      <p:to>
                                        <p:strVal val="visible"/>
                                      </p:to>
                                    </p:set>
                                    <p:anim calcmode="lin" valueType="num">
                                      <p:cBhvr additive="base">
                                        <p:cTn id="135" dur="500" fill="hold"/>
                                        <p:tgtEl>
                                          <p:spTgt spid="21"/>
                                        </p:tgtEl>
                                        <p:attrNameLst>
                                          <p:attrName>ppt_x</p:attrName>
                                        </p:attrNameLst>
                                      </p:cBhvr>
                                      <p:tavLst>
                                        <p:tav tm="0">
                                          <p:val>
                                            <p:strVal val="0-#ppt_w/2"/>
                                          </p:val>
                                        </p:tav>
                                        <p:tav tm="100000">
                                          <p:val>
                                            <p:strVal val="#ppt_x"/>
                                          </p:val>
                                        </p:tav>
                                      </p:tavLst>
                                    </p:anim>
                                    <p:anim calcmode="lin" valueType="num">
                                      <p:cBhvr additive="base">
                                        <p:cTn id="136" dur="500" fill="hold"/>
                                        <p:tgtEl>
                                          <p:spTgt spid="21"/>
                                        </p:tgtEl>
                                        <p:attrNameLst>
                                          <p:attrName>ppt_y</p:attrName>
                                        </p:attrNameLst>
                                      </p:cBhvr>
                                      <p:tavLst>
                                        <p:tav tm="0">
                                          <p:val>
                                            <p:strVal val="#ppt_y"/>
                                          </p:val>
                                        </p:tav>
                                        <p:tav tm="100000">
                                          <p:val>
                                            <p:strVal val="#ppt_y"/>
                                          </p:val>
                                        </p:tav>
                                      </p:tavLst>
                                    </p:anim>
                                  </p:childTnLst>
                                </p:cTn>
                              </p:par>
                            </p:childTnLst>
                          </p:cTn>
                        </p:par>
                        <p:par>
                          <p:cTn id="137" fill="hold">
                            <p:stCondLst>
                              <p:cond delay="500"/>
                            </p:stCondLst>
                            <p:childTnLst>
                              <p:par>
                                <p:cTn id="138" presetID="10" presetClass="entr" presetSubtype="0" fill="hold" nodeType="afterEffect">
                                  <p:stCondLst>
                                    <p:cond delay="0"/>
                                  </p:stCondLst>
                                  <p:childTnLst>
                                    <p:set>
                                      <p:cBhvr>
                                        <p:cTn id="139" dur="1" fill="hold">
                                          <p:stCondLst>
                                            <p:cond delay="0"/>
                                          </p:stCondLst>
                                        </p:cTn>
                                        <p:tgtEl>
                                          <p:spTgt spid="13"/>
                                        </p:tgtEl>
                                        <p:attrNameLst>
                                          <p:attrName>style.visibility</p:attrName>
                                        </p:attrNameLst>
                                      </p:cBhvr>
                                      <p:to>
                                        <p:strVal val="visible"/>
                                      </p:to>
                                    </p:set>
                                    <p:animEffect transition="in" filter="fade">
                                      <p:cBhvr>
                                        <p:cTn id="140" dur="500"/>
                                        <p:tgtEl>
                                          <p:spTgt spid="13"/>
                                        </p:tgtEl>
                                      </p:cBhvr>
                                    </p:animEffect>
                                  </p:childTnLst>
                                </p:cTn>
                              </p:par>
                            </p:childTnLst>
                          </p:cTn>
                        </p:par>
                      </p:childTnLst>
                    </p:cTn>
                  </p:par>
                  <p:par>
                    <p:cTn id="141" fill="hold">
                      <p:stCondLst>
                        <p:cond delay="indefinite"/>
                      </p:stCondLst>
                      <p:childTnLst>
                        <p:par>
                          <p:cTn id="142" fill="hold">
                            <p:stCondLst>
                              <p:cond delay="0"/>
                            </p:stCondLst>
                            <p:childTnLst>
                              <p:par>
                                <p:cTn id="143" presetID="2" presetClass="exit" presetSubtype="4" accel="50000" decel="50000" fill="hold" grpId="0" nodeType="clickEffect">
                                  <p:stCondLst>
                                    <p:cond delay="0"/>
                                  </p:stCondLst>
                                  <p:childTnLst>
                                    <p:anim calcmode="lin" valueType="num">
                                      <p:cBhvr additive="base">
                                        <p:cTn id="144" dur="500"/>
                                        <p:tgtEl>
                                          <p:spTgt spid="21"/>
                                        </p:tgtEl>
                                        <p:attrNameLst>
                                          <p:attrName>ppt_x</p:attrName>
                                        </p:attrNameLst>
                                      </p:cBhvr>
                                      <p:tavLst>
                                        <p:tav tm="0">
                                          <p:val>
                                            <p:strVal val="ppt_x"/>
                                          </p:val>
                                        </p:tav>
                                        <p:tav tm="100000">
                                          <p:val>
                                            <p:strVal val="ppt_x"/>
                                          </p:val>
                                        </p:tav>
                                      </p:tavLst>
                                    </p:anim>
                                    <p:anim calcmode="lin" valueType="num">
                                      <p:cBhvr additive="base">
                                        <p:cTn id="145" dur="500"/>
                                        <p:tgtEl>
                                          <p:spTgt spid="21"/>
                                        </p:tgtEl>
                                        <p:attrNameLst>
                                          <p:attrName>ppt_y</p:attrName>
                                        </p:attrNameLst>
                                      </p:cBhvr>
                                      <p:tavLst>
                                        <p:tav tm="0">
                                          <p:val>
                                            <p:strVal val="ppt_y"/>
                                          </p:val>
                                        </p:tav>
                                        <p:tav tm="100000">
                                          <p:val>
                                            <p:strVal val="1+ppt_h/2"/>
                                          </p:val>
                                        </p:tav>
                                      </p:tavLst>
                                    </p:anim>
                                    <p:set>
                                      <p:cBhvr>
                                        <p:cTn id="146" dur="1" fill="hold">
                                          <p:stCondLst>
                                            <p:cond delay="499"/>
                                          </p:stCondLst>
                                        </p:cTn>
                                        <p:tgtEl>
                                          <p:spTgt spid="21"/>
                                        </p:tgtEl>
                                        <p:attrNameLst>
                                          <p:attrName>style.visibility</p:attrName>
                                        </p:attrNameLst>
                                      </p:cBhvr>
                                      <p:to>
                                        <p:strVal val="hidden"/>
                                      </p:to>
                                    </p:set>
                                  </p:childTnLst>
                                </p:cTn>
                              </p:par>
                              <p:par>
                                <p:cTn id="147" presetID="10" presetClass="exit" presetSubtype="0" fill="hold" nodeType="withEffect">
                                  <p:stCondLst>
                                    <p:cond delay="0"/>
                                  </p:stCondLst>
                                  <p:childTnLst>
                                    <p:animEffect transition="out" filter="fade">
                                      <p:cBhvr>
                                        <p:cTn id="148" dur="500"/>
                                        <p:tgtEl>
                                          <p:spTgt spid="13"/>
                                        </p:tgtEl>
                                      </p:cBhvr>
                                    </p:animEffect>
                                    <p:set>
                                      <p:cBhvr>
                                        <p:cTn id="149" dur="1" fill="hold">
                                          <p:stCondLst>
                                            <p:cond delay="499"/>
                                          </p:stCondLst>
                                        </p:cTn>
                                        <p:tgtEl>
                                          <p:spTgt spid="13"/>
                                        </p:tgtEl>
                                        <p:attrNameLst>
                                          <p:attrName>style.visibility</p:attrName>
                                        </p:attrNameLst>
                                      </p:cBhvr>
                                      <p:to>
                                        <p:strVal val="hidden"/>
                                      </p:to>
                                    </p:set>
                                  </p:childTnLst>
                                </p:cTn>
                              </p:par>
                            </p:childTnLst>
                          </p:cTn>
                        </p:par>
                      </p:childTnLst>
                    </p:cTn>
                  </p:par>
                  <p:par>
                    <p:cTn id="150" fill="hold">
                      <p:stCondLst>
                        <p:cond delay="indefinite"/>
                      </p:stCondLst>
                      <p:childTnLst>
                        <p:par>
                          <p:cTn id="151" fill="hold">
                            <p:stCondLst>
                              <p:cond delay="0"/>
                            </p:stCondLst>
                            <p:childTnLst>
                              <p:par>
                                <p:cTn id="152" presetID="2" presetClass="entr" presetSubtype="8" accel="50000" decel="50000" fill="hold" grpId="0" nodeType="clickEffect">
                                  <p:stCondLst>
                                    <p:cond delay="0"/>
                                  </p:stCondLst>
                                  <p:childTnLst>
                                    <p:set>
                                      <p:cBhvr>
                                        <p:cTn id="153" dur="1" fill="hold">
                                          <p:stCondLst>
                                            <p:cond delay="0"/>
                                          </p:stCondLst>
                                        </p:cTn>
                                        <p:tgtEl>
                                          <p:spTgt spid="23"/>
                                        </p:tgtEl>
                                        <p:attrNameLst>
                                          <p:attrName>style.visibility</p:attrName>
                                        </p:attrNameLst>
                                      </p:cBhvr>
                                      <p:to>
                                        <p:strVal val="visible"/>
                                      </p:to>
                                    </p:set>
                                    <p:anim calcmode="lin" valueType="num">
                                      <p:cBhvr additive="base">
                                        <p:cTn id="154" dur="500" fill="hold"/>
                                        <p:tgtEl>
                                          <p:spTgt spid="23"/>
                                        </p:tgtEl>
                                        <p:attrNameLst>
                                          <p:attrName>ppt_x</p:attrName>
                                        </p:attrNameLst>
                                      </p:cBhvr>
                                      <p:tavLst>
                                        <p:tav tm="0">
                                          <p:val>
                                            <p:strVal val="0-#ppt_w/2"/>
                                          </p:val>
                                        </p:tav>
                                        <p:tav tm="100000">
                                          <p:val>
                                            <p:strVal val="#ppt_x"/>
                                          </p:val>
                                        </p:tav>
                                      </p:tavLst>
                                    </p:anim>
                                    <p:anim calcmode="lin" valueType="num">
                                      <p:cBhvr additive="base">
                                        <p:cTn id="155" dur="500" fill="hold"/>
                                        <p:tgtEl>
                                          <p:spTgt spid="23"/>
                                        </p:tgtEl>
                                        <p:attrNameLst>
                                          <p:attrName>ppt_y</p:attrName>
                                        </p:attrNameLst>
                                      </p:cBhvr>
                                      <p:tavLst>
                                        <p:tav tm="0">
                                          <p:val>
                                            <p:strVal val="#ppt_y"/>
                                          </p:val>
                                        </p:tav>
                                        <p:tav tm="100000">
                                          <p:val>
                                            <p:strVal val="#ppt_y"/>
                                          </p:val>
                                        </p:tav>
                                      </p:tavLst>
                                    </p:anim>
                                  </p:childTnLst>
                                </p:cTn>
                              </p:par>
                              <p:par>
                                <p:cTn id="156" presetID="2" presetClass="entr" presetSubtype="8" fill="hold" nodeType="withEffect">
                                  <p:stCondLst>
                                    <p:cond delay="0"/>
                                  </p:stCondLst>
                                  <p:childTnLst>
                                    <p:set>
                                      <p:cBhvr>
                                        <p:cTn id="157" dur="1" fill="hold">
                                          <p:stCondLst>
                                            <p:cond delay="0"/>
                                          </p:stCondLst>
                                        </p:cTn>
                                        <p:tgtEl>
                                          <p:spTgt spid="39"/>
                                        </p:tgtEl>
                                        <p:attrNameLst>
                                          <p:attrName>style.visibility</p:attrName>
                                        </p:attrNameLst>
                                      </p:cBhvr>
                                      <p:to>
                                        <p:strVal val="visible"/>
                                      </p:to>
                                    </p:set>
                                    <p:anim calcmode="lin" valueType="num">
                                      <p:cBhvr additive="base">
                                        <p:cTn id="158" dur="500" fill="hold"/>
                                        <p:tgtEl>
                                          <p:spTgt spid="39"/>
                                        </p:tgtEl>
                                        <p:attrNameLst>
                                          <p:attrName>ppt_x</p:attrName>
                                        </p:attrNameLst>
                                      </p:cBhvr>
                                      <p:tavLst>
                                        <p:tav tm="0">
                                          <p:val>
                                            <p:strVal val="0-#ppt_w/2"/>
                                          </p:val>
                                        </p:tav>
                                        <p:tav tm="100000">
                                          <p:val>
                                            <p:strVal val="#ppt_x"/>
                                          </p:val>
                                        </p:tav>
                                      </p:tavLst>
                                    </p:anim>
                                    <p:anim calcmode="lin" valueType="num">
                                      <p:cBhvr additive="base">
                                        <p:cTn id="159" dur="500" fill="hold"/>
                                        <p:tgtEl>
                                          <p:spTgt spid="39"/>
                                        </p:tgtEl>
                                        <p:attrNameLst>
                                          <p:attrName>ppt_y</p:attrName>
                                        </p:attrNameLst>
                                      </p:cBhvr>
                                      <p:tavLst>
                                        <p:tav tm="0">
                                          <p:val>
                                            <p:strVal val="#ppt_y"/>
                                          </p:val>
                                        </p:tav>
                                        <p:tav tm="100000">
                                          <p:val>
                                            <p:strVal val="#ppt_y"/>
                                          </p:val>
                                        </p:tav>
                                      </p:tavLst>
                                    </p:anim>
                                  </p:childTnLst>
                                </p:cTn>
                              </p:par>
                            </p:childTnLst>
                          </p:cTn>
                        </p:par>
                        <p:par>
                          <p:cTn id="160" fill="hold">
                            <p:stCondLst>
                              <p:cond delay="500"/>
                            </p:stCondLst>
                            <p:childTnLst>
                              <p:par>
                                <p:cTn id="161" presetID="10" presetClass="entr" presetSubtype="0" fill="hold" nodeType="afterEffect">
                                  <p:stCondLst>
                                    <p:cond delay="0"/>
                                  </p:stCondLst>
                                  <p:childTnLst>
                                    <p:set>
                                      <p:cBhvr>
                                        <p:cTn id="162" dur="1" fill="hold">
                                          <p:stCondLst>
                                            <p:cond delay="0"/>
                                          </p:stCondLst>
                                        </p:cTn>
                                        <p:tgtEl>
                                          <p:spTgt spid="14"/>
                                        </p:tgtEl>
                                        <p:attrNameLst>
                                          <p:attrName>style.visibility</p:attrName>
                                        </p:attrNameLst>
                                      </p:cBhvr>
                                      <p:to>
                                        <p:strVal val="visible"/>
                                      </p:to>
                                    </p:set>
                                    <p:animEffect transition="in" filter="fade">
                                      <p:cBhvr>
                                        <p:cTn id="163" dur="500"/>
                                        <p:tgtEl>
                                          <p:spTgt spid="14"/>
                                        </p:tgtEl>
                                      </p:cBhvr>
                                    </p:animEffect>
                                  </p:childTnLst>
                                </p:cTn>
                              </p:par>
                            </p:childTnLst>
                          </p:cTn>
                        </p:par>
                      </p:childTnLst>
                    </p:cTn>
                  </p:par>
                  <p:par>
                    <p:cTn id="164" fill="hold">
                      <p:stCondLst>
                        <p:cond delay="indefinite"/>
                      </p:stCondLst>
                      <p:childTnLst>
                        <p:par>
                          <p:cTn id="165" fill="hold">
                            <p:stCondLst>
                              <p:cond delay="0"/>
                            </p:stCondLst>
                            <p:childTnLst>
                              <p:par>
                                <p:cTn id="166" presetID="2" presetClass="exit" presetSubtype="4" accel="50000" decel="50000" fill="hold" grpId="1" nodeType="clickEffect">
                                  <p:stCondLst>
                                    <p:cond delay="0"/>
                                  </p:stCondLst>
                                  <p:childTnLst>
                                    <p:anim calcmode="lin" valueType="num">
                                      <p:cBhvr additive="base">
                                        <p:cTn id="167" dur="500"/>
                                        <p:tgtEl>
                                          <p:spTgt spid="23"/>
                                        </p:tgtEl>
                                        <p:attrNameLst>
                                          <p:attrName>ppt_x</p:attrName>
                                        </p:attrNameLst>
                                      </p:cBhvr>
                                      <p:tavLst>
                                        <p:tav tm="0">
                                          <p:val>
                                            <p:strVal val="ppt_x"/>
                                          </p:val>
                                        </p:tav>
                                        <p:tav tm="100000">
                                          <p:val>
                                            <p:strVal val="ppt_x"/>
                                          </p:val>
                                        </p:tav>
                                      </p:tavLst>
                                    </p:anim>
                                    <p:anim calcmode="lin" valueType="num">
                                      <p:cBhvr additive="base">
                                        <p:cTn id="168" dur="500"/>
                                        <p:tgtEl>
                                          <p:spTgt spid="23"/>
                                        </p:tgtEl>
                                        <p:attrNameLst>
                                          <p:attrName>ppt_y</p:attrName>
                                        </p:attrNameLst>
                                      </p:cBhvr>
                                      <p:tavLst>
                                        <p:tav tm="0">
                                          <p:val>
                                            <p:strVal val="ppt_y"/>
                                          </p:val>
                                        </p:tav>
                                        <p:tav tm="100000">
                                          <p:val>
                                            <p:strVal val="1+ppt_h/2"/>
                                          </p:val>
                                        </p:tav>
                                      </p:tavLst>
                                    </p:anim>
                                    <p:set>
                                      <p:cBhvr>
                                        <p:cTn id="169" dur="1" fill="hold">
                                          <p:stCondLst>
                                            <p:cond delay="499"/>
                                          </p:stCondLst>
                                        </p:cTn>
                                        <p:tgtEl>
                                          <p:spTgt spid="23"/>
                                        </p:tgtEl>
                                        <p:attrNameLst>
                                          <p:attrName>style.visibility</p:attrName>
                                        </p:attrNameLst>
                                      </p:cBhvr>
                                      <p:to>
                                        <p:strVal val="hidden"/>
                                      </p:to>
                                    </p:set>
                                  </p:childTnLst>
                                </p:cTn>
                              </p:par>
                              <p:par>
                                <p:cTn id="170" presetID="2" presetClass="exit" presetSubtype="4" fill="hold" nodeType="withEffect">
                                  <p:stCondLst>
                                    <p:cond delay="0"/>
                                  </p:stCondLst>
                                  <p:childTnLst>
                                    <p:anim calcmode="lin" valueType="num">
                                      <p:cBhvr additive="base">
                                        <p:cTn id="171" dur="500"/>
                                        <p:tgtEl>
                                          <p:spTgt spid="39"/>
                                        </p:tgtEl>
                                        <p:attrNameLst>
                                          <p:attrName>ppt_x</p:attrName>
                                        </p:attrNameLst>
                                      </p:cBhvr>
                                      <p:tavLst>
                                        <p:tav tm="0">
                                          <p:val>
                                            <p:strVal val="ppt_x"/>
                                          </p:val>
                                        </p:tav>
                                        <p:tav tm="100000">
                                          <p:val>
                                            <p:strVal val="ppt_x"/>
                                          </p:val>
                                        </p:tav>
                                      </p:tavLst>
                                    </p:anim>
                                    <p:anim calcmode="lin" valueType="num">
                                      <p:cBhvr additive="base">
                                        <p:cTn id="172" dur="500"/>
                                        <p:tgtEl>
                                          <p:spTgt spid="39"/>
                                        </p:tgtEl>
                                        <p:attrNameLst>
                                          <p:attrName>ppt_y</p:attrName>
                                        </p:attrNameLst>
                                      </p:cBhvr>
                                      <p:tavLst>
                                        <p:tav tm="0">
                                          <p:val>
                                            <p:strVal val="ppt_y"/>
                                          </p:val>
                                        </p:tav>
                                        <p:tav tm="100000">
                                          <p:val>
                                            <p:strVal val="1+ppt_h/2"/>
                                          </p:val>
                                        </p:tav>
                                      </p:tavLst>
                                    </p:anim>
                                    <p:set>
                                      <p:cBhvr>
                                        <p:cTn id="173" dur="1" fill="hold">
                                          <p:stCondLst>
                                            <p:cond delay="499"/>
                                          </p:stCondLst>
                                        </p:cTn>
                                        <p:tgtEl>
                                          <p:spTgt spid="39"/>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4"/>
                                        </p:tgtEl>
                                      </p:cBhvr>
                                    </p:animEffect>
                                    <p:set>
                                      <p:cBhvr>
                                        <p:cTn id="176" dur="1" fill="hold">
                                          <p:stCondLst>
                                            <p:cond delay="499"/>
                                          </p:stCondLst>
                                        </p:cTn>
                                        <p:tgtEl>
                                          <p:spTgt spid="14"/>
                                        </p:tgtEl>
                                        <p:attrNameLst>
                                          <p:attrName>style.visibility</p:attrName>
                                        </p:attrNameLst>
                                      </p:cBhvr>
                                      <p:to>
                                        <p:strVal val="hidden"/>
                                      </p:to>
                                    </p:set>
                                  </p:childTnLst>
                                </p:cTn>
                              </p:par>
                            </p:childTnLst>
                          </p:cTn>
                        </p:par>
                      </p:childTnLst>
                    </p:cTn>
                  </p:par>
                  <p:par>
                    <p:cTn id="177" fill="hold">
                      <p:stCondLst>
                        <p:cond delay="indefinite"/>
                      </p:stCondLst>
                      <p:childTnLst>
                        <p:par>
                          <p:cTn id="178" fill="hold">
                            <p:stCondLst>
                              <p:cond delay="0"/>
                            </p:stCondLst>
                            <p:childTnLst>
                              <p:par>
                                <p:cTn id="179" presetID="2" presetClass="entr" presetSubtype="8" accel="50000" decel="50000" fill="hold" nodeType="clickEffect">
                                  <p:stCondLst>
                                    <p:cond delay="0"/>
                                  </p:stCondLst>
                                  <p:childTnLst>
                                    <p:set>
                                      <p:cBhvr>
                                        <p:cTn id="180" dur="1" fill="hold">
                                          <p:stCondLst>
                                            <p:cond delay="0"/>
                                          </p:stCondLst>
                                        </p:cTn>
                                        <p:tgtEl>
                                          <p:spTgt spid="31"/>
                                        </p:tgtEl>
                                        <p:attrNameLst>
                                          <p:attrName>style.visibility</p:attrName>
                                        </p:attrNameLst>
                                      </p:cBhvr>
                                      <p:to>
                                        <p:strVal val="visible"/>
                                      </p:to>
                                    </p:set>
                                    <p:anim calcmode="lin" valueType="num">
                                      <p:cBhvr additive="base">
                                        <p:cTn id="181" dur="500" fill="hold"/>
                                        <p:tgtEl>
                                          <p:spTgt spid="31"/>
                                        </p:tgtEl>
                                        <p:attrNameLst>
                                          <p:attrName>ppt_x</p:attrName>
                                        </p:attrNameLst>
                                      </p:cBhvr>
                                      <p:tavLst>
                                        <p:tav tm="0">
                                          <p:val>
                                            <p:strVal val="0-#ppt_w/2"/>
                                          </p:val>
                                        </p:tav>
                                        <p:tav tm="100000">
                                          <p:val>
                                            <p:strVal val="#ppt_x"/>
                                          </p:val>
                                        </p:tav>
                                      </p:tavLst>
                                    </p:anim>
                                    <p:anim calcmode="lin" valueType="num">
                                      <p:cBhvr additive="base">
                                        <p:cTn id="182" dur="500" fill="hold"/>
                                        <p:tgtEl>
                                          <p:spTgt spid="31"/>
                                        </p:tgtEl>
                                        <p:attrNameLst>
                                          <p:attrName>ppt_y</p:attrName>
                                        </p:attrNameLst>
                                      </p:cBhvr>
                                      <p:tavLst>
                                        <p:tav tm="0">
                                          <p:val>
                                            <p:strVal val="#ppt_y"/>
                                          </p:val>
                                        </p:tav>
                                        <p:tav tm="100000">
                                          <p:val>
                                            <p:strVal val="#ppt_y"/>
                                          </p:val>
                                        </p:tav>
                                      </p:tavLst>
                                    </p:anim>
                                  </p:childTnLst>
                                </p:cTn>
                              </p:par>
                              <p:par>
                                <p:cTn id="183" presetID="2" presetClass="entr" presetSubtype="8" fill="hold" nodeType="withEffect">
                                  <p:stCondLst>
                                    <p:cond delay="0"/>
                                  </p:stCondLst>
                                  <p:childTnLst>
                                    <p:set>
                                      <p:cBhvr>
                                        <p:cTn id="184" dur="1" fill="hold">
                                          <p:stCondLst>
                                            <p:cond delay="0"/>
                                          </p:stCondLst>
                                        </p:cTn>
                                        <p:tgtEl>
                                          <p:spTgt spid="35"/>
                                        </p:tgtEl>
                                        <p:attrNameLst>
                                          <p:attrName>style.visibility</p:attrName>
                                        </p:attrNameLst>
                                      </p:cBhvr>
                                      <p:to>
                                        <p:strVal val="visible"/>
                                      </p:to>
                                    </p:set>
                                    <p:anim calcmode="lin" valueType="num">
                                      <p:cBhvr additive="base">
                                        <p:cTn id="185" dur="500" fill="hold"/>
                                        <p:tgtEl>
                                          <p:spTgt spid="35"/>
                                        </p:tgtEl>
                                        <p:attrNameLst>
                                          <p:attrName>ppt_x</p:attrName>
                                        </p:attrNameLst>
                                      </p:cBhvr>
                                      <p:tavLst>
                                        <p:tav tm="0">
                                          <p:val>
                                            <p:strVal val="0-#ppt_w/2"/>
                                          </p:val>
                                        </p:tav>
                                        <p:tav tm="100000">
                                          <p:val>
                                            <p:strVal val="#ppt_x"/>
                                          </p:val>
                                        </p:tav>
                                      </p:tavLst>
                                    </p:anim>
                                    <p:anim calcmode="lin" valueType="num">
                                      <p:cBhvr additive="base">
                                        <p:cTn id="186"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187" fill="hold">
                      <p:stCondLst>
                        <p:cond delay="indefinite"/>
                      </p:stCondLst>
                      <p:childTnLst>
                        <p:par>
                          <p:cTn id="188" fill="hold">
                            <p:stCondLst>
                              <p:cond delay="0"/>
                            </p:stCondLst>
                            <p:childTnLst>
                              <p:par>
                                <p:cTn id="189" presetID="2" presetClass="exit" presetSubtype="4" accel="50000" decel="50000" fill="hold" nodeType="clickEffect">
                                  <p:stCondLst>
                                    <p:cond delay="0"/>
                                  </p:stCondLst>
                                  <p:childTnLst>
                                    <p:anim calcmode="lin" valueType="num">
                                      <p:cBhvr additive="base">
                                        <p:cTn id="190" dur="500"/>
                                        <p:tgtEl>
                                          <p:spTgt spid="31"/>
                                        </p:tgtEl>
                                        <p:attrNameLst>
                                          <p:attrName>ppt_x</p:attrName>
                                        </p:attrNameLst>
                                      </p:cBhvr>
                                      <p:tavLst>
                                        <p:tav tm="0">
                                          <p:val>
                                            <p:strVal val="ppt_x"/>
                                          </p:val>
                                        </p:tav>
                                        <p:tav tm="100000">
                                          <p:val>
                                            <p:strVal val="ppt_x"/>
                                          </p:val>
                                        </p:tav>
                                      </p:tavLst>
                                    </p:anim>
                                    <p:anim calcmode="lin" valueType="num">
                                      <p:cBhvr additive="base">
                                        <p:cTn id="191" dur="500"/>
                                        <p:tgtEl>
                                          <p:spTgt spid="31"/>
                                        </p:tgtEl>
                                        <p:attrNameLst>
                                          <p:attrName>ppt_y</p:attrName>
                                        </p:attrNameLst>
                                      </p:cBhvr>
                                      <p:tavLst>
                                        <p:tav tm="0">
                                          <p:val>
                                            <p:strVal val="ppt_y"/>
                                          </p:val>
                                        </p:tav>
                                        <p:tav tm="100000">
                                          <p:val>
                                            <p:strVal val="1+ppt_h/2"/>
                                          </p:val>
                                        </p:tav>
                                      </p:tavLst>
                                    </p:anim>
                                    <p:set>
                                      <p:cBhvr>
                                        <p:cTn id="192" dur="1" fill="hold">
                                          <p:stCondLst>
                                            <p:cond delay="499"/>
                                          </p:stCondLst>
                                        </p:cTn>
                                        <p:tgtEl>
                                          <p:spTgt spid="31"/>
                                        </p:tgtEl>
                                        <p:attrNameLst>
                                          <p:attrName>style.visibility</p:attrName>
                                        </p:attrNameLst>
                                      </p:cBhvr>
                                      <p:to>
                                        <p:strVal val="hidden"/>
                                      </p:to>
                                    </p:set>
                                  </p:childTnLst>
                                </p:cTn>
                              </p:par>
                              <p:par>
                                <p:cTn id="193" presetID="2" presetClass="exit" presetSubtype="4" fill="hold" nodeType="withEffect">
                                  <p:stCondLst>
                                    <p:cond delay="0"/>
                                  </p:stCondLst>
                                  <p:childTnLst>
                                    <p:anim calcmode="lin" valueType="num">
                                      <p:cBhvr additive="base">
                                        <p:cTn id="194" dur="500"/>
                                        <p:tgtEl>
                                          <p:spTgt spid="35"/>
                                        </p:tgtEl>
                                        <p:attrNameLst>
                                          <p:attrName>ppt_x</p:attrName>
                                        </p:attrNameLst>
                                      </p:cBhvr>
                                      <p:tavLst>
                                        <p:tav tm="0">
                                          <p:val>
                                            <p:strVal val="ppt_x"/>
                                          </p:val>
                                        </p:tav>
                                        <p:tav tm="100000">
                                          <p:val>
                                            <p:strVal val="ppt_x"/>
                                          </p:val>
                                        </p:tav>
                                      </p:tavLst>
                                    </p:anim>
                                    <p:anim calcmode="lin" valueType="num">
                                      <p:cBhvr additive="base">
                                        <p:cTn id="195" dur="500"/>
                                        <p:tgtEl>
                                          <p:spTgt spid="35"/>
                                        </p:tgtEl>
                                        <p:attrNameLst>
                                          <p:attrName>ppt_y</p:attrName>
                                        </p:attrNameLst>
                                      </p:cBhvr>
                                      <p:tavLst>
                                        <p:tav tm="0">
                                          <p:val>
                                            <p:strVal val="ppt_y"/>
                                          </p:val>
                                        </p:tav>
                                        <p:tav tm="100000">
                                          <p:val>
                                            <p:strVal val="1+ppt_h/2"/>
                                          </p:val>
                                        </p:tav>
                                      </p:tavLst>
                                    </p:anim>
                                    <p:set>
                                      <p:cBhvr>
                                        <p:cTn id="196" dur="1" fill="hold">
                                          <p:stCondLst>
                                            <p:cond delay="499"/>
                                          </p:stCondLst>
                                        </p:cTn>
                                        <p:tgtEl>
                                          <p:spTgt spid="35"/>
                                        </p:tgtEl>
                                        <p:attrNameLst>
                                          <p:attrName>style.visibility</p:attrName>
                                        </p:attrNameLst>
                                      </p:cBhvr>
                                      <p:to>
                                        <p:strVal val="hidden"/>
                                      </p:to>
                                    </p:set>
                                  </p:childTnLst>
                                </p:cTn>
                              </p:par>
                            </p:childTnLst>
                          </p:cTn>
                        </p:par>
                      </p:childTnLst>
                    </p:cTn>
                  </p:par>
                  <p:par>
                    <p:cTn id="197" fill="hold">
                      <p:stCondLst>
                        <p:cond delay="indefinite"/>
                      </p:stCondLst>
                      <p:childTnLst>
                        <p:par>
                          <p:cTn id="198" fill="hold">
                            <p:stCondLst>
                              <p:cond delay="0"/>
                            </p:stCondLst>
                            <p:childTnLst>
                              <p:par>
                                <p:cTn id="199" presetID="2" presetClass="entr" presetSubtype="8" accel="50000" decel="50000" fill="hold" grpId="0" nodeType="clickEffect">
                                  <p:stCondLst>
                                    <p:cond delay="0"/>
                                  </p:stCondLst>
                                  <p:childTnLst>
                                    <p:set>
                                      <p:cBhvr>
                                        <p:cTn id="200" dur="1" fill="hold">
                                          <p:stCondLst>
                                            <p:cond delay="0"/>
                                          </p:stCondLst>
                                        </p:cTn>
                                        <p:tgtEl>
                                          <p:spTgt spid="24"/>
                                        </p:tgtEl>
                                        <p:attrNameLst>
                                          <p:attrName>style.visibility</p:attrName>
                                        </p:attrNameLst>
                                      </p:cBhvr>
                                      <p:to>
                                        <p:strVal val="visible"/>
                                      </p:to>
                                    </p:set>
                                    <p:anim calcmode="lin" valueType="num">
                                      <p:cBhvr additive="base">
                                        <p:cTn id="201" dur="500" fill="hold"/>
                                        <p:tgtEl>
                                          <p:spTgt spid="24"/>
                                        </p:tgtEl>
                                        <p:attrNameLst>
                                          <p:attrName>ppt_x</p:attrName>
                                        </p:attrNameLst>
                                      </p:cBhvr>
                                      <p:tavLst>
                                        <p:tav tm="0">
                                          <p:val>
                                            <p:strVal val="0-#ppt_w/2"/>
                                          </p:val>
                                        </p:tav>
                                        <p:tav tm="100000">
                                          <p:val>
                                            <p:strVal val="#ppt_x"/>
                                          </p:val>
                                        </p:tav>
                                      </p:tavLst>
                                    </p:anim>
                                    <p:anim calcmode="lin" valueType="num">
                                      <p:cBhvr additive="base">
                                        <p:cTn id="202" dur="500" fill="hold"/>
                                        <p:tgtEl>
                                          <p:spTgt spid="24"/>
                                        </p:tgtEl>
                                        <p:attrNameLst>
                                          <p:attrName>ppt_y</p:attrName>
                                        </p:attrNameLst>
                                      </p:cBhvr>
                                      <p:tavLst>
                                        <p:tav tm="0">
                                          <p:val>
                                            <p:strVal val="#ppt_y"/>
                                          </p:val>
                                        </p:tav>
                                        <p:tav tm="100000">
                                          <p:val>
                                            <p:strVal val="#ppt_y"/>
                                          </p:val>
                                        </p:tav>
                                      </p:tavLst>
                                    </p:anim>
                                  </p:childTnLst>
                                </p:cTn>
                              </p:par>
                              <p:par>
                                <p:cTn id="203" presetID="2" presetClass="entr" presetSubtype="8" fill="hold" nodeType="withEffect">
                                  <p:stCondLst>
                                    <p:cond delay="0"/>
                                  </p:stCondLst>
                                  <p:childTnLst>
                                    <p:set>
                                      <p:cBhvr>
                                        <p:cTn id="204" dur="1" fill="hold">
                                          <p:stCondLst>
                                            <p:cond delay="0"/>
                                          </p:stCondLst>
                                        </p:cTn>
                                        <p:tgtEl>
                                          <p:spTgt spid="36"/>
                                        </p:tgtEl>
                                        <p:attrNameLst>
                                          <p:attrName>style.visibility</p:attrName>
                                        </p:attrNameLst>
                                      </p:cBhvr>
                                      <p:to>
                                        <p:strVal val="visible"/>
                                      </p:to>
                                    </p:set>
                                    <p:anim calcmode="lin" valueType="num">
                                      <p:cBhvr additive="base">
                                        <p:cTn id="205" dur="500" fill="hold"/>
                                        <p:tgtEl>
                                          <p:spTgt spid="36"/>
                                        </p:tgtEl>
                                        <p:attrNameLst>
                                          <p:attrName>ppt_x</p:attrName>
                                        </p:attrNameLst>
                                      </p:cBhvr>
                                      <p:tavLst>
                                        <p:tav tm="0">
                                          <p:val>
                                            <p:strVal val="0-#ppt_w/2"/>
                                          </p:val>
                                        </p:tav>
                                        <p:tav tm="100000">
                                          <p:val>
                                            <p:strVal val="#ppt_x"/>
                                          </p:val>
                                        </p:tav>
                                      </p:tavLst>
                                    </p:anim>
                                    <p:anim calcmode="lin" valueType="num">
                                      <p:cBhvr additive="base">
                                        <p:cTn id="206" dur="500" fill="hold"/>
                                        <p:tgtEl>
                                          <p:spTgt spid="36"/>
                                        </p:tgtEl>
                                        <p:attrNameLst>
                                          <p:attrName>ppt_y</p:attrName>
                                        </p:attrNameLst>
                                      </p:cBhvr>
                                      <p:tavLst>
                                        <p:tav tm="0">
                                          <p:val>
                                            <p:strVal val="#ppt_y"/>
                                          </p:val>
                                        </p:tav>
                                        <p:tav tm="100000">
                                          <p:val>
                                            <p:strVal val="#ppt_y"/>
                                          </p:val>
                                        </p:tav>
                                      </p:tavLst>
                                    </p:anim>
                                  </p:childTnLst>
                                </p:cTn>
                              </p:par>
                            </p:childTnLst>
                          </p:cTn>
                        </p:par>
                        <p:par>
                          <p:cTn id="207" fill="hold">
                            <p:stCondLst>
                              <p:cond delay="500"/>
                            </p:stCondLst>
                            <p:childTnLst>
                              <p:par>
                                <p:cTn id="208" presetID="10" presetClass="entr" presetSubtype="0" fill="hold" nodeType="afterEffect">
                                  <p:stCondLst>
                                    <p:cond delay="0"/>
                                  </p:stCondLst>
                                  <p:childTnLst>
                                    <p:set>
                                      <p:cBhvr>
                                        <p:cTn id="209" dur="1" fill="hold">
                                          <p:stCondLst>
                                            <p:cond delay="0"/>
                                          </p:stCondLst>
                                        </p:cTn>
                                        <p:tgtEl>
                                          <p:spTgt spid="15"/>
                                        </p:tgtEl>
                                        <p:attrNameLst>
                                          <p:attrName>style.visibility</p:attrName>
                                        </p:attrNameLst>
                                      </p:cBhvr>
                                      <p:to>
                                        <p:strVal val="visible"/>
                                      </p:to>
                                    </p:set>
                                    <p:animEffect transition="in" filter="fade">
                                      <p:cBhvr>
                                        <p:cTn id="210" dur="500"/>
                                        <p:tgtEl>
                                          <p:spTgt spid="15"/>
                                        </p:tgtEl>
                                      </p:cBhvr>
                                    </p:animEffect>
                                  </p:childTnLst>
                                </p:cTn>
                              </p:par>
                            </p:childTnLst>
                          </p:cTn>
                        </p:par>
                      </p:childTnLst>
                    </p:cTn>
                  </p:par>
                  <p:par>
                    <p:cTn id="211" fill="hold">
                      <p:stCondLst>
                        <p:cond delay="indefinite"/>
                      </p:stCondLst>
                      <p:childTnLst>
                        <p:par>
                          <p:cTn id="212" fill="hold">
                            <p:stCondLst>
                              <p:cond delay="0"/>
                            </p:stCondLst>
                            <p:childTnLst>
                              <p:par>
                                <p:cTn id="213" presetID="2" presetClass="exit" presetSubtype="4" accel="50000" decel="50000" fill="hold" grpId="1" nodeType="clickEffect">
                                  <p:stCondLst>
                                    <p:cond delay="0"/>
                                  </p:stCondLst>
                                  <p:childTnLst>
                                    <p:anim calcmode="lin" valueType="num">
                                      <p:cBhvr additive="base">
                                        <p:cTn id="214" dur="500"/>
                                        <p:tgtEl>
                                          <p:spTgt spid="24"/>
                                        </p:tgtEl>
                                        <p:attrNameLst>
                                          <p:attrName>ppt_x</p:attrName>
                                        </p:attrNameLst>
                                      </p:cBhvr>
                                      <p:tavLst>
                                        <p:tav tm="0">
                                          <p:val>
                                            <p:strVal val="ppt_x"/>
                                          </p:val>
                                        </p:tav>
                                        <p:tav tm="100000">
                                          <p:val>
                                            <p:strVal val="ppt_x"/>
                                          </p:val>
                                        </p:tav>
                                      </p:tavLst>
                                    </p:anim>
                                    <p:anim calcmode="lin" valueType="num">
                                      <p:cBhvr additive="base">
                                        <p:cTn id="215" dur="500"/>
                                        <p:tgtEl>
                                          <p:spTgt spid="24"/>
                                        </p:tgtEl>
                                        <p:attrNameLst>
                                          <p:attrName>ppt_y</p:attrName>
                                        </p:attrNameLst>
                                      </p:cBhvr>
                                      <p:tavLst>
                                        <p:tav tm="0">
                                          <p:val>
                                            <p:strVal val="ppt_y"/>
                                          </p:val>
                                        </p:tav>
                                        <p:tav tm="100000">
                                          <p:val>
                                            <p:strVal val="1+ppt_h/2"/>
                                          </p:val>
                                        </p:tav>
                                      </p:tavLst>
                                    </p:anim>
                                    <p:set>
                                      <p:cBhvr>
                                        <p:cTn id="216" dur="1" fill="hold">
                                          <p:stCondLst>
                                            <p:cond delay="499"/>
                                          </p:stCondLst>
                                        </p:cTn>
                                        <p:tgtEl>
                                          <p:spTgt spid="24"/>
                                        </p:tgtEl>
                                        <p:attrNameLst>
                                          <p:attrName>style.visibility</p:attrName>
                                        </p:attrNameLst>
                                      </p:cBhvr>
                                      <p:to>
                                        <p:strVal val="hidden"/>
                                      </p:to>
                                    </p:set>
                                  </p:childTnLst>
                                </p:cTn>
                              </p:par>
                              <p:par>
                                <p:cTn id="217" presetID="2" presetClass="exit" presetSubtype="4" fill="hold" nodeType="withEffect">
                                  <p:stCondLst>
                                    <p:cond delay="0"/>
                                  </p:stCondLst>
                                  <p:childTnLst>
                                    <p:anim calcmode="lin" valueType="num">
                                      <p:cBhvr additive="base">
                                        <p:cTn id="218" dur="500"/>
                                        <p:tgtEl>
                                          <p:spTgt spid="36"/>
                                        </p:tgtEl>
                                        <p:attrNameLst>
                                          <p:attrName>ppt_x</p:attrName>
                                        </p:attrNameLst>
                                      </p:cBhvr>
                                      <p:tavLst>
                                        <p:tav tm="0">
                                          <p:val>
                                            <p:strVal val="ppt_x"/>
                                          </p:val>
                                        </p:tav>
                                        <p:tav tm="100000">
                                          <p:val>
                                            <p:strVal val="ppt_x"/>
                                          </p:val>
                                        </p:tav>
                                      </p:tavLst>
                                    </p:anim>
                                    <p:anim calcmode="lin" valueType="num">
                                      <p:cBhvr additive="base">
                                        <p:cTn id="219" dur="500"/>
                                        <p:tgtEl>
                                          <p:spTgt spid="36"/>
                                        </p:tgtEl>
                                        <p:attrNameLst>
                                          <p:attrName>ppt_y</p:attrName>
                                        </p:attrNameLst>
                                      </p:cBhvr>
                                      <p:tavLst>
                                        <p:tav tm="0">
                                          <p:val>
                                            <p:strVal val="ppt_y"/>
                                          </p:val>
                                        </p:tav>
                                        <p:tav tm="100000">
                                          <p:val>
                                            <p:strVal val="1+ppt_h/2"/>
                                          </p:val>
                                        </p:tav>
                                      </p:tavLst>
                                    </p:anim>
                                    <p:set>
                                      <p:cBhvr>
                                        <p:cTn id="220" dur="1" fill="hold">
                                          <p:stCondLst>
                                            <p:cond delay="499"/>
                                          </p:stCondLst>
                                        </p:cTn>
                                        <p:tgtEl>
                                          <p:spTgt spid="36"/>
                                        </p:tgtEl>
                                        <p:attrNameLst>
                                          <p:attrName>style.visibility</p:attrName>
                                        </p:attrNameLst>
                                      </p:cBhvr>
                                      <p:to>
                                        <p:strVal val="hidden"/>
                                      </p:to>
                                    </p:set>
                                  </p:childTnLst>
                                </p:cTn>
                              </p:par>
                              <p:par>
                                <p:cTn id="221" presetID="10" presetClass="exit" presetSubtype="0" fill="hold" nodeType="withEffect">
                                  <p:stCondLst>
                                    <p:cond delay="0"/>
                                  </p:stCondLst>
                                  <p:childTnLst>
                                    <p:animEffect transition="out" filter="fade">
                                      <p:cBhvr>
                                        <p:cTn id="222" dur="500"/>
                                        <p:tgtEl>
                                          <p:spTgt spid="15"/>
                                        </p:tgtEl>
                                      </p:cBhvr>
                                    </p:animEffect>
                                    <p:set>
                                      <p:cBhvr>
                                        <p:cTn id="223" dur="1" fill="hold">
                                          <p:stCondLst>
                                            <p:cond delay="499"/>
                                          </p:stCondLst>
                                        </p:cTn>
                                        <p:tgtEl>
                                          <p:spTgt spid="15"/>
                                        </p:tgtEl>
                                        <p:attrNameLst>
                                          <p:attrName>style.visibility</p:attrName>
                                        </p:attrNameLst>
                                      </p:cBhvr>
                                      <p:to>
                                        <p:strVal val="hidden"/>
                                      </p:to>
                                    </p:set>
                                  </p:childTnLst>
                                </p:cTn>
                              </p:par>
                            </p:childTnLst>
                          </p:cTn>
                        </p:par>
                      </p:childTnLst>
                    </p:cTn>
                  </p:par>
                  <p:par>
                    <p:cTn id="224" fill="hold">
                      <p:stCondLst>
                        <p:cond delay="indefinite"/>
                      </p:stCondLst>
                      <p:childTnLst>
                        <p:par>
                          <p:cTn id="225" fill="hold">
                            <p:stCondLst>
                              <p:cond delay="0"/>
                            </p:stCondLst>
                            <p:childTnLst>
                              <p:par>
                                <p:cTn id="226" presetID="2" presetClass="entr" presetSubtype="8" accel="50000" decel="50000" fill="hold" grpId="0" nodeType="clickEffect">
                                  <p:stCondLst>
                                    <p:cond delay="0"/>
                                  </p:stCondLst>
                                  <p:childTnLst>
                                    <p:set>
                                      <p:cBhvr>
                                        <p:cTn id="227" dur="1" fill="hold">
                                          <p:stCondLst>
                                            <p:cond delay="0"/>
                                          </p:stCondLst>
                                        </p:cTn>
                                        <p:tgtEl>
                                          <p:spTgt spid="22"/>
                                        </p:tgtEl>
                                        <p:attrNameLst>
                                          <p:attrName>style.visibility</p:attrName>
                                        </p:attrNameLst>
                                      </p:cBhvr>
                                      <p:to>
                                        <p:strVal val="visible"/>
                                      </p:to>
                                    </p:set>
                                    <p:anim calcmode="lin" valueType="num">
                                      <p:cBhvr additive="base">
                                        <p:cTn id="228" dur="500" fill="hold"/>
                                        <p:tgtEl>
                                          <p:spTgt spid="22"/>
                                        </p:tgtEl>
                                        <p:attrNameLst>
                                          <p:attrName>ppt_x</p:attrName>
                                        </p:attrNameLst>
                                      </p:cBhvr>
                                      <p:tavLst>
                                        <p:tav tm="0">
                                          <p:val>
                                            <p:strVal val="0-#ppt_w/2"/>
                                          </p:val>
                                        </p:tav>
                                        <p:tav tm="100000">
                                          <p:val>
                                            <p:strVal val="#ppt_x"/>
                                          </p:val>
                                        </p:tav>
                                      </p:tavLst>
                                    </p:anim>
                                    <p:anim calcmode="lin" valueType="num">
                                      <p:cBhvr additive="base">
                                        <p:cTn id="229" dur="500" fill="hold"/>
                                        <p:tgtEl>
                                          <p:spTgt spid="22"/>
                                        </p:tgtEl>
                                        <p:attrNameLst>
                                          <p:attrName>ppt_y</p:attrName>
                                        </p:attrNameLst>
                                      </p:cBhvr>
                                      <p:tavLst>
                                        <p:tav tm="0">
                                          <p:val>
                                            <p:strVal val="#ppt_y"/>
                                          </p:val>
                                        </p:tav>
                                        <p:tav tm="100000">
                                          <p:val>
                                            <p:strVal val="#ppt_y"/>
                                          </p:val>
                                        </p:tav>
                                      </p:tavLst>
                                    </p:anim>
                                  </p:childTnLst>
                                </p:cTn>
                              </p:par>
                              <p:par>
                                <p:cTn id="230" presetID="2" presetClass="entr" presetSubtype="8" fill="hold" nodeType="withEffect">
                                  <p:stCondLst>
                                    <p:cond delay="0"/>
                                  </p:stCondLst>
                                  <p:childTnLst>
                                    <p:set>
                                      <p:cBhvr>
                                        <p:cTn id="231" dur="1" fill="hold">
                                          <p:stCondLst>
                                            <p:cond delay="0"/>
                                          </p:stCondLst>
                                        </p:cTn>
                                        <p:tgtEl>
                                          <p:spTgt spid="37"/>
                                        </p:tgtEl>
                                        <p:attrNameLst>
                                          <p:attrName>style.visibility</p:attrName>
                                        </p:attrNameLst>
                                      </p:cBhvr>
                                      <p:to>
                                        <p:strVal val="visible"/>
                                      </p:to>
                                    </p:set>
                                    <p:anim calcmode="lin" valueType="num">
                                      <p:cBhvr additive="base">
                                        <p:cTn id="232" dur="500" fill="hold"/>
                                        <p:tgtEl>
                                          <p:spTgt spid="37"/>
                                        </p:tgtEl>
                                        <p:attrNameLst>
                                          <p:attrName>ppt_x</p:attrName>
                                        </p:attrNameLst>
                                      </p:cBhvr>
                                      <p:tavLst>
                                        <p:tav tm="0">
                                          <p:val>
                                            <p:strVal val="0-#ppt_w/2"/>
                                          </p:val>
                                        </p:tav>
                                        <p:tav tm="100000">
                                          <p:val>
                                            <p:strVal val="#ppt_x"/>
                                          </p:val>
                                        </p:tav>
                                      </p:tavLst>
                                    </p:anim>
                                    <p:anim calcmode="lin" valueType="num">
                                      <p:cBhvr additive="base">
                                        <p:cTn id="233" dur="500" fill="hold"/>
                                        <p:tgtEl>
                                          <p:spTgt spid="37"/>
                                        </p:tgtEl>
                                        <p:attrNameLst>
                                          <p:attrName>ppt_y</p:attrName>
                                        </p:attrNameLst>
                                      </p:cBhvr>
                                      <p:tavLst>
                                        <p:tav tm="0">
                                          <p:val>
                                            <p:strVal val="#ppt_y"/>
                                          </p:val>
                                        </p:tav>
                                        <p:tav tm="100000">
                                          <p:val>
                                            <p:strVal val="#ppt_y"/>
                                          </p:val>
                                        </p:tav>
                                      </p:tavLst>
                                    </p:anim>
                                  </p:childTnLst>
                                </p:cTn>
                              </p:par>
                            </p:childTnLst>
                          </p:cTn>
                        </p:par>
                        <p:par>
                          <p:cTn id="234" fill="hold">
                            <p:stCondLst>
                              <p:cond delay="500"/>
                            </p:stCondLst>
                            <p:childTnLst>
                              <p:par>
                                <p:cTn id="235" presetID="10" presetClass="entr" presetSubtype="0" fill="hold" nodeType="afterEffect">
                                  <p:stCondLst>
                                    <p:cond delay="0"/>
                                  </p:stCondLst>
                                  <p:childTnLst>
                                    <p:set>
                                      <p:cBhvr>
                                        <p:cTn id="236" dur="1" fill="hold">
                                          <p:stCondLst>
                                            <p:cond delay="0"/>
                                          </p:stCondLst>
                                        </p:cTn>
                                        <p:tgtEl>
                                          <p:spTgt spid="17"/>
                                        </p:tgtEl>
                                        <p:attrNameLst>
                                          <p:attrName>style.visibility</p:attrName>
                                        </p:attrNameLst>
                                      </p:cBhvr>
                                      <p:to>
                                        <p:strVal val="visible"/>
                                      </p:to>
                                    </p:set>
                                    <p:animEffect transition="in" filter="fade">
                                      <p:cBhvr>
                                        <p:cTn id="237" dur="500"/>
                                        <p:tgtEl>
                                          <p:spTgt spid="17"/>
                                        </p:tgtEl>
                                      </p:cBhvr>
                                    </p:animEffect>
                                  </p:childTnLst>
                                </p:cTn>
                              </p:par>
                            </p:childTnLst>
                          </p:cTn>
                        </p:par>
                      </p:childTnLst>
                    </p:cTn>
                  </p:par>
                  <p:par>
                    <p:cTn id="238" fill="hold">
                      <p:stCondLst>
                        <p:cond delay="indefinite"/>
                      </p:stCondLst>
                      <p:childTnLst>
                        <p:par>
                          <p:cTn id="239" fill="hold">
                            <p:stCondLst>
                              <p:cond delay="0"/>
                            </p:stCondLst>
                            <p:childTnLst>
                              <p:par>
                                <p:cTn id="240" presetID="2" presetClass="exit" presetSubtype="4" accel="50000" decel="50000" fill="hold" grpId="1" nodeType="clickEffect">
                                  <p:stCondLst>
                                    <p:cond delay="0"/>
                                  </p:stCondLst>
                                  <p:childTnLst>
                                    <p:anim calcmode="lin" valueType="num">
                                      <p:cBhvr additive="base">
                                        <p:cTn id="241" dur="500"/>
                                        <p:tgtEl>
                                          <p:spTgt spid="22"/>
                                        </p:tgtEl>
                                        <p:attrNameLst>
                                          <p:attrName>ppt_x</p:attrName>
                                        </p:attrNameLst>
                                      </p:cBhvr>
                                      <p:tavLst>
                                        <p:tav tm="0">
                                          <p:val>
                                            <p:strVal val="ppt_x"/>
                                          </p:val>
                                        </p:tav>
                                        <p:tav tm="100000">
                                          <p:val>
                                            <p:strVal val="ppt_x"/>
                                          </p:val>
                                        </p:tav>
                                      </p:tavLst>
                                    </p:anim>
                                    <p:anim calcmode="lin" valueType="num">
                                      <p:cBhvr additive="base">
                                        <p:cTn id="242" dur="500"/>
                                        <p:tgtEl>
                                          <p:spTgt spid="22"/>
                                        </p:tgtEl>
                                        <p:attrNameLst>
                                          <p:attrName>ppt_y</p:attrName>
                                        </p:attrNameLst>
                                      </p:cBhvr>
                                      <p:tavLst>
                                        <p:tav tm="0">
                                          <p:val>
                                            <p:strVal val="ppt_y"/>
                                          </p:val>
                                        </p:tav>
                                        <p:tav tm="100000">
                                          <p:val>
                                            <p:strVal val="1+ppt_h/2"/>
                                          </p:val>
                                        </p:tav>
                                      </p:tavLst>
                                    </p:anim>
                                    <p:set>
                                      <p:cBhvr>
                                        <p:cTn id="243" dur="1" fill="hold">
                                          <p:stCondLst>
                                            <p:cond delay="499"/>
                                          </p:stCondLst>
                                        </p:cTn>
                                        <p:tgtEl>
                                          <p:spTgt spid="22"/>
                                        </p:tgtEl>
                                        <p:attrNameLst>
                                          <p:attrName>style.visibility</p:attrName>
                                        </p:attrNameLst>
                                      </p:cBhvr>
                                      <p:to>
                                        <p:strVal val="hidden"/>
                                      </p:to>
                                    </p:set>
                                  </p:childTnLst>
                                </p:cTn>
                              </p:par>
                              <p:par>
                                <p:cTn id="244" presetID="2" presetClass="exit" presetSubtype="4" fill="hold" nodeType="withEffect">
                                  <p:stCondLst>
                                    <p:cond delay="0"/>
                                  </p:stCondLst>
                                  <p:childTnLst>
                                    <p:anim calcmode="lin" valueType="num">
                                      <p:cBhvr additive="base">
                                        <p:cTn id="245" dur="500"/>
                                        <p:tgtEl>
                                          <p:spTgt spid="37"/>
                                        </p:tgtEl>
                                        <p:attrNameLst>
                                          <p:attrName>ppt_x</p:attrName>
                                        </p:attrNameLst>
                                      </p:cBhvr>
                                      <p:tavLst>
                                        <p:tav tm="0">
                                          <p:val>
                                            <p:strVal val="ppt_x"/>
                                          </p:val>
                                        </p:tav>
                                        <p:tav tm="100000">
                                          <p:val>
                                            <p:strVal val="ppt_x"/>
                                          </p:val>
                                        </p:tav>
                                      </p:tavLst>
                                    </p:anim>
                                    <p:anim calcmode="lin" valueType="num">
                                      <p:cBhvr additive="base">
                                        <p:cTn id="246" dur="500"/>
                                        <p:tgtEl>
                                          <p:spTgt spid="37"/>
                                        </p:tgtEl>
                                        <p:attrNameLst>
                                          <p:attrName>ppt_y</p:attrName>
                                        </p:attrNameLst>
                                      </p:cBhvr>
                                      <p:tavLst>
                                        <p:tav tm="0">
                                          <p:val>
                                            <p:strVal val="ppt_y"/>
                                          </p:val>
                                        </p:tav>
                                        <p:tav tm="100000">
                                          <p:val>
                                            <p:strVal val="1+ppt_h/2"/>
                                          </p:val>
                                        </p:tav>
                                      </p:tavLst>
                                    </p:anim>
                                    <p:set>
                                      <p:cBhvr>
                                        <p:cTn id="247" dur="1" fill="hold">
                                          <p:stCondLst>
                                            <p:cond delay="499"/>
                                          </p:stCondLst>
                                        </p:cTn>
                                        <p:tgtEl>
                                          <p:spTgt spid="37"/>
                                        </p:tgtEl>
                                        <p:attrNameLst>
                                          <p:attrName>style.visibility</p:attrName>
                                        </p:attrNameLst>
                                      </p:cBhvr>
                                      <p:to>
                                        <p:strVal val="hidden"/>
                                      </p:to>
                                    </p:set>
                                  </p:childTnLst>
                                </p:cTn>
                              </p:par>
                              <p:par>
                                <p:cTn id="248" presetID="10" presetClass="exit" presetSubtype="0" fill="hold" nodeType="withEffect">
                                  <p:stCondLst>
                                    <p:cond delay="0"/>
                                  </p:stCondLst>
                                  <p:childTnLst>
                                    <p:animEffect transition="out" filter="fade">
                                      <p:cBhvr>
                                        <p:cTn id="249" dur="500"/>
                                        <p:tgtEl>
                                          <p:spTgt spid="17"/>
                                        </p:tgtEl>
                                      </p:cBhvr>
                                    </p:animEffect>
                                    <p:set>
                                      <p:cBhvr>
                                        <p:cTn id="250" dur="1" fill="hold">
                                          <p:stCondLst>
                                            <p:cond delay="499"/>
                                          </p:stCondLst>
                                        </p:cTn>
                                        <p:tgtEl>
                                          <p:spTgt spid="17"/>
                                        </p:tgtEl>
                                        <p:attrNameLst>
                                          <p:attrName>style.visibility</p:attrName>
                                        </p:attrNameLst>
                                      </p:cBhvr>
                                      <p:to>
                                        <p:strVal val="hidden"/>
                                      </p:to>
                                    </p:set>
                                  </p:childTnLst>
                                </p:cTn>
                              </p:par>
                            </p:childTnLst>
                          </p:cTn>
                        </p:par>
                      </p:childTnLst>
                    </p:cTn>
                  </p:par>
                  <p:par>
                    <p:cTn id="251" fill="hold">
                      <p:stCondLst>
                        <p:cond delay="indefinite"/>
                      </p:stCondLst>
                      <p:childTnLst>
                        <p:par>
                          <p:cTn id="252" fill="hold">
                            <p:stCondLst>
                              <p:cond delay="0"/>
                            </p:stCondLst>
                            <p:childTnLst>
                              <p:par>
                                <p:cTn id="253" presetID="2" presetClass="entr" presetSubtype="8" accel="50000" decel="50000" fill="hold" grpId="0" nodeType="clickEffect">
                                  <p:stCondLst>
                                    <p:cond delay="0"/>
                                  </p:stCondLst>
                                  <p:childTnLst>
                                    <p:set>
                                      <p:cBhvr>
                                        <p:cTn id="254" dur="1" fill="hold">
                                          <p:stCondLst>
                                            <p:cond delay="0"/>
                                          </p:stCondLst>
                                        </p:cTn>
                                        <p:tgtEl>
                                          <p:spTgt spid="25"/>
                                        </p:tgtEl>
                                        <p:attrNameLst>
                                          <p:attrName>style.visibility</p:attrName>
                                        </p:attrNameLst>
                                      </p:cBhvr>
                                      <p:to>
                                        <p:strVal val="visible"/>
                                      </p:to>
                                    </p:set>
                                    <p:anim calcmode="lin" valueType="num">
                                      <p:cBhvr additive="base">
                                        <p:cTn id="255" dur="500" fill="hold"/>
                                        <p:tgtEl>
                                          <p:spTgt spid="25"/>
                                        </p:tgtEl>
                                        <p:attrNameLst>
                                          <p:attrName>ppt_x</p:attrName>
                                        </p:attrNameLst>
                                      </p:cBhvr>
                                      <p:tavLst>
                                        <p:tav tm="0">
                                          <p:val>
                                            <p:strVal val="0-#ppt_w/2"/>
                                          </p:val>
                                        </p:tav>
                                        <p:tav tm="100000">
                                          <p:val>
                                            <p:strVal val="#ppt_x"/>
                                          </p:val>
                                        </p:tav>
                                      </p:tavLst>
                                    </p:anim>
                                    <p:anim calcmode="lin" valueType="num">
                                      <p:cBhvr additive="base">
                                        <p:cTn id="256" dur="500" fill="hold"/>
                                        <p:tgtEl>
                                          <p:spTgt spid="25"/>
                                        </p:tgtEl>
                                        <p:attrNameLst>
                                          <p:attrName>ppt_y</p:attrName>
                                        </p:attrNameLst>
                                      </p:cBhvr>
                                      <p:tavLst>
                                        <p:tav tm="0">
                                          <p:val>
                                            <p:strVal val="#ppt_y"/>
                                          </p:val>
                                        </p:tav>
                                        <p:tav tm="100000">
                                          <p:val>
                                            <p:strVal val="#ppt_y"/>
                                          </p:val>
                                        </p:tav>
                                      </p:tavLst>
                                    </p:anim>
                                  </p:childTnLst>
                                </p:cTn>
                              </p:par>
                              <p:par>
                                <p:cTn id="257" presetID="2" presetClass="entr" presetSubtype="8" fill="hold" nodeType="withEffect">
                                  <p:stCondLst>
                                    <p:cond delay="0"/>
                                  </p:stCondLst>
                                  <p:childTnLst>
                                    <p:set>
                                      <p:cBhvr>
                                        <p:cTn id="258" dur="1" fill="hold">
                                          <p:stCondLst>
                                            <p:cond delay="0"/>
                                          </p:stCondLst>
                                        </p:cTn>
                                        <p:tgtEl>
                                          <p:spTgt spid="38"/>
                                        </p:tgtEl>
                                        <p:attrNameLst>
                                          <p:attrName>style.visibility</p:attrName>
                                        </p:attrNameLst>
                                      </p:cBhvr>
                                      <p:to>
                                        <p:strVal val="visible"/>
                                      </p:to>
                                    </p:set>
                                    <p:anim calcmode="lin" valueType="num">
                                      <p:cBhvr additive="base">
                                        <p:cTn id="259" dur="500" fill="hold"/>
                                        <p:tgtEl>
                                          <p:spTgt spid="38"/>
                                        </p:tgtEl>
                                        <p:attrNameLst>
                                          <p:attrName>ppt_x</p:attrName>
                                        </p:attrNameLst>
                                      </p:cBhvr>
                                      <p:tavLst>
                                        <p:tav tm="0">
                                          <p:val>
                                            <p:strVal val="0-#ppt_w/2"/>
                                          </p:val>
                                        </p:tav>
                                        <p:tav tm="100000">
                                          <p:val>
                                            <p:strVal val="#ppt_x"/>
                                          </p:val>
                                        </p:tav>
                                      </p:tavLst>
                                    </p:anim>
                                    <p:anim calcmode="lin" valueType="num">
                                      <p:cBhvr additive="base">
                                        <p:cTn id="260" dur="500" fill="hold"/>
                                        <p:tgtEl>
                                          <p:spTgt spid="38"/>
                                        </p:tgtEl>
                                        <p:attrNameLst>
                                          <p:attrName>ppt_y</p:attrName>
                                        </p:attrNameLst>
                                      </p:cBhvr>
                                      <p:tavLst>
                                        <p:tav tm="0">
                                          <p:val>
                                            <p:strVal val="#ppt_y"/>
                                          </p:val>
                                        </p:tav>
                                        <p:tav tm="100000">
                                          <p:val>
                                            <p:strVal val="#ppt_y"/>
                                          </p:val>
                                        </p:tav>
                                      </p:tavLst>
                                    </p:anim>
                                  </p:childTnLst>
                                </p:cTn>
                              </p:par>
                            </p:childTnLst>
                          </p:cTn>
                        </p:par>
                        <p:par>
                          <p:cTn id="261" fill="hold">
                            <p:stCondLst>
                              <p:cond delay="500"/>
                            </p:stCondLst>
                            <p:childTnLst>
                              <p:par>
                                <p:cTn id="262" presetID="10" presetClass="entr" presetSubtype="0" fill="hold" nodeType="afterEffect">
                                  <p:stCondLst>
                                    <p:cond delay="0"/>
                                  </p:stCondLst>
                                  <p:childTnLst>
                                    <p:set>
                                      <p:cBhvr>
                                        <p:cTn id="263" dur="1" fill="hold">
                                          <p:stCondLst>
                                            <p:cond delay="0"/>
                                          </p:stCondLst>
                                        </p:cTn>
                                        <p:tgtEl>
                                          <p:spTgt spid="16"/>
                                        </p:tgtEl>
                                        <p:attrNameLst>
                                          <p:attrName>style.visibility</p:attrName>
                                        </p:attrNameLst>
                                      </p:cBhvr>
                                      <p:to>
                                        <p:strVal val="visible"/>
                                      </p:to>
                                    </p:set>
                                    <p:animEffect transition="in" filter="fade">
                                      <p:cBhvr>
                                        <p:cTn id="264" dur="500"/>
                                        <p:tgtEl>
                                          <p:spTgt spid="16"/>
                                        </p:tgtEl>
                                      </p:cBhvr>
                                    </p:animEffect>
                                  </p:childTnLst>
                                </p:cTn>
                              </p:par>
                            </p:childTnLst>
                          </p:cTn>
                        </p:par>
                      </p:childTnLst>
                    </p:cTn>
                  </p:par>
                  <p:par>
                    <p:cTn id="265" fill="hold">
                      <p:stCondLst>
                        <p:cond delay="indefinite"/>
                      </p:stCondLst>
                      <p:childTnLst>
                        <p:par>
                          <p:cTn id="266" fill="hold">
                            <p:stCondLst>
                              <p:cond delay="0"/>
                            </p:stCondLst>
                            <p:childTnLst>
                              <p:par>
                                <p:cTn id="267" presetID="2" presetClass="exit" presetSubtype="4" accel="50000" decel="50000" fill="hold" nodeType="clickEffect">
                                  <p:stCondLst>
                                    <p:cond delay="0"/>
                                  </p:stCondLst>
                                  <p:childTnLst>
                                    <p:anim calcmode="lin" valueType="num">
                                      <p:cBhvr additive="base">
                                        <p:cTn id="268" dur="500"/>
                                        <p:tgtEl>
                                          <p:spTgt spid="25"/>
                                        </p:tgtEl>
                                        <p:attrNameLst>
                                          <p:attrName>ppt_x</p:attrName>
                                        </p:attrNameLst>
                                      </p:cBhvr>
                                      <p:tavLst>
                                        <p:tav tm="0">
                                          <p:val>
                                            <p:strVal val="ppt_x"/>
                                          </p:val>
                                        </p:tav>
                                        <p:tav tm="100000">
                                          <p:val>
                                            <p:strVal val="ppt_x"/>
                                          </p:val>
                                        </p:tav>
                                      </p:tavLst>
                                    </p:anim>
                                    <p:anim calcmode="lin" valueType="num">
                                      <p:cBhvr additive="base">
                                        <p:cTn id="269" dur="500"/>
                                        <p:tgtEl>
                                          <p:spTgt spid="25"/>
                                        </p:tgtEl>
                                        <p:attrNameLst>
                                          <p:attrName>ppt_y</p:attrName>
                                        </p:attrNameLst>
                                      </p:cBhvr>
                                      <p:tavLst>
                                        <p:tav tm="0">
                                          <p:val>
                                            <p:strVal val="ppt_y"/>
                                          </p:val>
                                        </p:tav>
                                        <p:tav tm="100000">
                                          <p:val>
                                            <p:strVal val="1+ppt_h/2"/>
                                          </p:val>
                                        </p:tav>
                                      </p:tavLst>
                                    </p:anim>
                                    <p:set>
                                      <p:cBhvr>
                                        <p:cTn id="270" dur="1" fill="hold">
                                          <p:stCondLst>
                                            <p:cond delay="499"/>
                                          </p:stCondLst>
                                        </p:cTn>
                                        <p:tgtEl>
                                          <p:spTgt spid="25"/>
                                        </p:tgtEl>
                                        <p:attrNameLst>
                                          <p:attrName>style.visibility</p:attrName>
                                        </p:attrNameLst>
                                      </p:cBhvr>
                                      <p:to>
                                        <p:strVal val="hidden"/>
                                      </p:to>
                                    </p:set>
                                  </p:childTnLst>
                                </p:cTn>
                              </p:par>
                              <p:par>
                                <p:cTn id="271" presetID="2" presetClass="exit" presetSubtype="4" fill="hold" nodeType="withEffect">
                                  <p:stCondLst>
                                    <p:cond delay="0"/>
                                  </p:stCondLst>
                                  <p:childTnLst>
                                    <p:anim calcmode="lin" valueType="num">
                                      <p:cBhvr additive="base">
                                        <p:cTn id="272" dur="500"/>
                                        <p:tgtEl>
                                          <p:spTgt spid="38"/>
                                        </p:tgtEl>
                                        <p:attrNameLst>
                                          <p:attrName>ppt_x</p:attrName>
                                        </p:attrNameLst>
                                      </p:cBhvr>
                                      <p:tavLst>
                                        <p:tav tm="0">
                                          <p:val>
                                            <p:strVal val="ppt_x"/>
                                          </p:val>
                                        </p:tav>
                                        <p:tav tm="100000">
                                          <p:val>
                                            <p:strVal val="ppt_x"/>
                                          </p:val>
                                        </p:tav>
                                      </p:tavLst>
                                    </p:anim>
                                    <p:anim calcmode="lin" valueType="num">
                                      <p:cBhvr additive="base">
                                        <p:cTn id="273" dur="500"/>
                                        <p:tgtEl>
                                          <p:spTgt spid="38"/>
                                        </p:tgtEl>
                                        <p:attrNameLst>
                                          <p:attrName>ppt_y</p:attrName>
                                        </p:attrNameLst>
                                      </p:cBhvr>
                                      <p:tavLst>
                                        <p:tav tm="0">
                                          <p:val>
                                            <p:strVal val="ppt_y"/>
                                          </p:val>
                                        </p:tav>
                                        <p:tav tm="100000">
                                          <p:val>
                                            <p:strVal val="1+ppt_h/2"/>
                                          </p:val>
                                        </p:tav>
                                      </p:tavLst>
                                    </p:anim>
                                    <p:set>
                                      <p:cBhvr>
                                        <p:cTn id="274" dur="1" fill="hold">
                                          <p:stCondLst>
                                            <p:cond delay="499"/>
                                          </p:stCondLst>
                                        </p:cTn>
                                        <p:tgtEl>
                                          <p:spTgt spid="38"/>
                                        </p:tgtEl>
                                        <p:attrNameLst>
                                          <p:attrName>style.visibility</p:attrName>
                                        </p:attrNameLst>
                                      </p:cBhvr>
                                      <p:to>
                                        <p:strVal val="hidden"/>
                                      </p:to>
                                    </p:set>
                                  </p:childTnLst>
                                </p:cTn>
                              </p:par>
                              <p:par>
                                <p:cTn id="275" presetID="10" presetClass="exit" presetSubtype="0" fill="hold" nodeType="withEffect">
                                  <p:stCondLst>
                                    <p:cond delay="0"/>
                                  </p:stCondLst>
                                  <p:childTnLst>
                                    <p:animEffect transition="out" filter="fade">
                                      <p:cBhvr>
                                        <p:cTn id="276" dur="500"/>
                                        <p:tgtEl>
                                          <p:spTgt spid="16"/>
                                        </p:tgtEl>
                                      </p:cBhvr>
                                    </p:animEffect>
                                    <p:set>
                                      <p:cBhvr>
                                        <p:cTn id="277" dur="1" fill="hold">
                                          <p:stCondLst>
                                            <p:cond delay="499"/>
                                          </p:stCondLst>
                                        </p:cTn>
                                        <p:tgtEl>
                                          <p:spTgt spid="16"/>
                                        </p:tgtEl>
                                        <p:attrNameLst>
                                          <p:attrName>style.visibility</p:attrName>
                                        </p:attrNameLst>
                                      </p:cBhvr>
                                      <p:to>
                                        <p:strVal val="hidden"/>
                                      </p:to>
                                    </p:set>
                                  </p:childTnLst>
                                </p:cTn>
                              </p:par>
                              <p:par>
                                <p:cTn id="278" presetID="10" presetClass="exit" presetSubtype="0" fill="hold" nodeType="withEffect">
                                  <p:stCondLst>
                                    <p:cond delay="0"/>
                                  </p:stCondLst>
                                  <p:childTnLst>
                                    <p:animEffect transition="out" filter="fade">
                                      <p:cBhvr>
                                        <p:cTn id="279" dur="500"/>
                                        <p:tgtEl>
                                          <p:spTgt spid="9"/>
                                        </p:tgtEl>
                                      </p:cBhvr>
                                    </p:animEffect>
                                    <p:set>
                                      <p:cBhvr>
                                        <p:cTn id="280"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7" grpId="0" animBg="1"/>
      <p:bldP spid="2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1115616" y="0"/>
            <a:ext cx="6588224" cy="6423517"/>
          </a:xfrm>
          <a:prstGeom prst="rect">
            <a:avLst/>
          </a:prstGeom>
          <a:noFill/>
          <a:ln w="9525">
            <a:noFill/>
            <a:miter lim="800000"/>
            <a:headEnd/>
            <a:tailEnd/>
          </a:ln>
        </p:spPr>
      </p:pic>
      <p:sp>
        <p:nvSpPr>
          <p:cNvPr id="3" name="TextBox 2"/>
          <p:cNvSpPr txBox="1"/>
          <p:nvPr/>
        </p:nvSpPr>
        <p:spPr>
          <a:xfrm>
            <a:off x="323529" y="121061"/>
            <a:ext cx="2654601" cy="1451588"/>
          </a:xfrm>
          <a:prstGeom prst="roundRect">
            <a:avLst>
              <a:gd name="adj" fmla="val 12024"/>
            </a:avLst>
          </a:prstGeom>
          <a:solidFill>
            <a:srgbClr val="005DB1"/>
          </a:soli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txBody>
          <a:bodyPr wrap="square" lIns="216000" tIns="216000" rIns="216000" bIns="216000">
            <a:spAutoFit/>
          </a:bodyPr>
          <a:lstStyle/>
          <a:p>
            <a:pPr>
              <a:defRPr/>
            </a:pPr>
            <a:r>
              <a:rPr lang="es-ES" sz="1000" b="1" dirty="0">
                <a:solidFill>
                  <a:schemeClr val="bg1"/>
                </a:solidFill>
                <a:latin typeface="Calibri" pitchFamily="34" charset="0"/>
                <a:cs typeface="Calibri" pitchFamily="34" charset="0"/>
              </a:rPr>
              <a:t>2a. Llegada - Autoservicio</a:t>
            </a:r>
          </a:p>
          <a:p>
            <a:pPr>
              <a:defRPr/>
            </a:pPr>
            <a:r>
              <a:rPr lang="es-CO" sz="1000" dirty="0">
                <a:solidFill>
                  <a:schemeClr val="bg1"/>
                </a:solidFill>
                <a:latin typeface="Calibri" pitchFamily="34" charset="0"/>
                <a:cs typeface="Calibri" pitchFamily="34" charset="0"/>
              </a:rPr>
              <a:t>El cliente elige los servicios que satisfagan sus necesidades; se identifica y recibe instrucciones, información y anuncios. La información que proporciona se envía al sistema.</a:t>
            </a:r>
          </a:p>
        </p:txBody>
      </p:sp>
      <p:sp>
        <p:nvSpPr>
          <p:cNvPr id="4" name="TextBox 3"/>
          <p:cNvSpPr txBox="1"/>
          <p:nvPr/>
        </p:nvSpPr>
        <p:spPr>
          <a:xfrm>
            <a:off x="6156176" y="121061"/>
            <a:ext cx="2760804" cy="1601257"/>
          </a:xfrm>
          <a:prstGeom prst="roundRect">
            <a:avLst>
              <a:gd name="adj" fmla="val 10409"/>
            </a:avLst>
          </a:prstGeom>
          <a:solidFill>
            <a:srgbClr val="005DB1"/>
          </a:soli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txBody>
          <a:bodyPr wrap="square" lIns="216000" tIns="216000" rIns="216000" bIns="216000">
            <a:spAutoFit/>
          </a:bodyPr>
          <a:lstStyle/>
          <a:p>
            <a:pPr>
              <a:defRPr/>
            </a:pPr>
            <a:r>
              <a:rPr lang="es-ES" sz="1000" b="1" dirty="0">
                <a:solidFill>
                  <a:schemeClr val="bg1"/>
                </a:solidFill>
                <a:latin typeface="Calibri" pitchFamily="34" charset="0"/>
                <a:cs typeface="Calibri" pitchFamily="34" charset="0"/>
              </a:rPr>
              <a:t>3. Hacer cola y esperar</a:t>
            </a:r>
          </a:p>
          <a:p>
            <a:pPr>
              <a:defRPr/>
            </a:pPr>
            <a:r>
              <a:rPr lang="es-CO" sz="1000" dirty="0">
                <a:solidFill>
                  <a:schemeClr val="bg1"/>
                </a:solidFill>
                <a:latin typeface="Calibri" pitchFamily="34" charset="0"/>
                <a:cs typeface="Calibri" pitchFamily="34" charset="0"/>
              </a:rPr>
              <a:t>El cliente está informado, entretenido y expuesto a mensajes comerciales mientras espera. </a:t>
            </a:r>
          </a:p>
          <a:p>
            <a:pPr>
              <a:defRPr/>
            </a:pPr>
            <a:r>
              <a:rPr lang="es-CO" sz="1000" dirty="0">
                <a:solidFill>
                  <a:schemeClr val="bg1"/>
                </a:solidFill>
                <a:latin typeface="Calibri" pitchFamily="34" charset="0"/>
                <a:cs typeface="Calibri" pitchFamily="34" charset="0"/>
              </a:rPr>
              <a:t>El ticket, la señalización LED, los monitores de TV y/o los anuncios pregrabados le indican cuándo y dónde ir.</a:t>
            </a:r>
          </a:p>
        </p:txBody>
      </p:sp>
      <p:sp>
        <p:nvSpPr>
          <p:cNvPr id="5" name="TextBox 4"/>
          <p:cNvSpPr txBox="1"/>
          <p:nvPr/>
        </p:nvSpPr>
        <p:spPr>
          <a:xfrm>
            <a:off x="2402627" y="4632034"/>
            <a:ext cx="1886761" cy="2108813"/>
          </a:xfrm>
          <a:prstGeom prst="roundRect">
            <a:avLst>
              <a:gd name="adj" fmla="val 12687"/>
            </a:avLst>
          </a:prstGeom>
          <a:solidFill>
            <a:srgbClr val="005DB1"/>
          </a:soli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txBody>
          <a:bodyPr wrap="square" lIns="216000" tIns="216000" rIns="216000" bIns="216000">
            <a:spAutoFit/>
          </a:bodyPr>
          <a:lstStyle/>
          <a:p>
            <a:pPr>
              <a:defRPr/>
            </a:pPr>
            <a:r>
              <a:rPr lang="es-ES" sz="1000" b="1" dirty="0">
                <a:solidFill>
                  <a:schemeClr val="bg1"/>
                </a:solidFill>
                <a:latin typeface="Calibri" pitchFamily="34" charset="0"/>
                <a:cs typeface="Calibri" pitchFamily="34" charset="0"/>
              </a:rPr>
              <a:t>6a. Gestión Administrativa</a:t>
            </a:r>
          </a:p>
          <a:p>
            <a:pPr>
              <a:defRPr/>
            </a:pPr>
            <a:r>
              <a:rPr lang="es-CO" sz="1000" dirty="0">
                <a:solidFill>
                  <a:schemeClr val="bg1"/>
                </a:solidFill>
                <a:latin typeface="Calibri" pitchFamily="34" charset="0"/>
                <a:cs typeface="Calibri" pitchFamily="34" charset="0"/>
              </a:rPr>
              <a:t>Los supervisores interactúan activamente con el sistema,  gestionan su personal y la atención de clientes en función de alertas y alarmas emitidas por el sistema.</a:t>
            </a:r>
          </a:p>
        </p:txBody>
      </p:sp>
      <p:sp>
        <p:nvSpPr>
          <p:cNvPr id="6" name="TextBox 5"/>
          <p:cNvSpPr txBox="1"/>
          <p:nvPr/>
        </p:nvSpPr>
        <p:spPr>
          <a:xfrm>
            <a:off x="6840820" y="4126144"/>
            <a:ext cx="2076160" cy="1601257"/>
          </a:xfrm>
          <a:prstGeom prst="roundRect">
            <a:avLst>
              <a:gd name="adj" fmla="val 10697"/>
            </a:avLst>
          </a:prstGeom>
          <a:solidFill>
            <a:srgbClr val="005DB1"/>
          </a:soli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txBody>
          <a:bodyPr wrap="square" lIns="216000" tIns="216000" rIns="216000" bIns="216000">
            <a:spAutoFit/>
          </a:bodyPr>
          <a:lstStyle/>
          <a:p>
            <a:pPr>
              <a:defRPr/>
            </a:pPr>
            <a:r>
              <a:rPr lang="es-CO" sz="1000" b="1" dirty="0">
                <a:solidFill>
                  <a:schemeClr val="bg1"/>
                </a:solidFill>
                <a:latin typeface="Calibri" pitchFamily="34" charset="0"/>
                <a:cs typeface="Calibri" pitchFamily="34" charset="0"/>
              </a:rPr>
              <a:t>4b. Servicio</a:t>
            </a:r>
          </a:p>
          <a:p>
            <a:pPr>
              <a:defRPr/>
            </a:pPr>
            <a:r>
              <a:rPr lang="es-CO" sz="1000" dirty="0">
                <a:solidFill>
                  <a:schemeClr val="bg1"/>
                </a:solidFill>
                <a:latin typeface="Calibri" pitchFamily="34" charset="0"/>
                <a:cs typeface="Calibri" pitchFamily="34" charset="0"/>
              </a:rPr>
              <a:t>Se llama al cliente y se brinda servicio basado en la identidad del cliente, necesidades identificadas, historial y habilidades del personal.</a:t>
            </a:r>
          </a:p>
        </p:txBody>
      </p:sp>
      <p:sp>
        <p:nvSpPr>
          <p:cNvPr id="7" name="TextBox 6"/>
          <p:cNvSpPr txBox="1"/>
          <p:nvPr/>
        </p:nvSpPr>
        <p:spPr>
          <a:xfrm>
            <a:off x="4572000" y="4733839"/>
            <a:ext cx="2076630" cy="1112803"/>
          </a:xfrm>
          <a:prstGeom prst="roundRect">
            <a:avLst>
              <a:gd name="adj" fmla="val 10697"/>
            </a:avLst>
          </a:prstGeom>
          <a:solidFill>
            <a:srgbClr val="005DB1"/>
          </a:soli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txBody>
          <a:bodyPr wrap="square" lIns="216000" tIns="216000" rIns="216000" bIns="216000">
            <a:spAutoFit/>
          </a:bodyPr>
          <a:lstStyle/>
          <a:p>
            <a:pPr>
              <a:defRPr/>
            </a:pPr>
            <a:r>
              <a:rPr lang="es-ES" sz="1000" b="1" dirty="0">
                <a:solidFill>
                  <a:schemeClr val="bg1"/>
                </a:solidFill>
                <a:latin typeface="Calibri" pitchFamily="34" charset="0"/>
                <a:ea typeface="ＭＳ Ｐゴシック" pitchFamily="34" charset="-128"/>
                <a:cs typeface="Calibri" pitchFamily="34" charset="0"/>
              </a:rPr>
              <a:t>5. Post servicio</a:t>
            </a:r>
          </a:p>
          <a:p>
            <a:pPr>
              <a:defRPr/>
            </a:pPr>
            <a:r>
              <a:rPr lang="es-ES" sz="1000" dirty="0">
                <a:solidFill>
                  <a:schemeClr val="bg1"/>
                </a:solidFill>
                <a:latin typeface="Calibri" pitchFamily="34" charset="0"/>
                <a:ea typeface="ＭＳ Ｐゴシック" pitchFamily="34" charset="-128"/>
                <a:cs typeface="Calibri" pitchFamily="34" charset="0"/>
              </a:rPr>
              <a:t>El cliente proporciona comentarios sobre la experiencia del servicio</a:t>
            </a:r>
            <a:r>
              <a:rPr lang="es-ES" sz="1000" b="1" dirty="0">
                <a:solidFill>
                  <a:schemeClr val="bg1"/>
                </a:solidFill>
                <a:latin typeface="Calibri" pitchFamily="34" charset="0"/>
                <a:ea typeface="ＭＳ Ｐゴシック" pitchFamily="34" charset="-128"/>
                <a:cs typeface="Calibri" pitchFamily="34" charset="0"/>
              </a:rPr>
              <a:t>.</a:t>
            </a:r>
            <a:endParaRPr lang="en-US" sz="1000" dirty="0">
              <a:solidFill>
                <a:schemeClr val="bg1"/>
              </a:solidFill>
              <a:latin typeface="Calibri" pitchFamily="34" charset="0"/>
              <a:ea typeface="ＭＳ Ｐゴシック" pitchFamily="34" charset="-128"/>
              <a:cs typeface="Calibri" pitchFamily="34" charset="0"/>
            </a:endParaRPr>
          </a:p>
        </p:txBody>
      </p:sp>
      <p:sp>
        <p:nvSpPr>
          <p:cNvPr id="8" name="TextBox 15"/>
          <p:cNvSpPr txBox="1"/>
          <p:nvPr/>
        </p:nvSpPr>
        <p:spPr>
          <a:xfrm>
            <a:off x="314243" y="4316123"/>
            <a:ext cx="1980220" cy="1275621"/>
          </a:xfrm>
          <a:prstGeom prst="roundRect">
            <a:avLst>
              <a:gd name="adj" fmla="val 10697"/>
            </a:avLst>
          </a:prstGeom>
          <a:solidFill>
            <a:srgbClr val="005DB1"/>
          </a:soli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txBody>
          <a:bodyPr wrap="square" lIns="216000" tIns="216000" rIns="216000" bIns="216000">
            <a:spAutoFit/>
          </a:bodyPr>
          <a:lstStyle/>
          <a:p>
            <a:pPr eaLnBrk="0" hangingPunct="0">
              <a:defRPr/>
            </a:pPr>
            <a:r>
              <a:rPr lang="es-ES" sz="1000" b="1" dirty="0">
                <a:solidFill>
                  <a:schemeClr val="bg1"/>
                </a:solidFill>
                <a:latin typeface="Calibri" pitchFamily="34" charset="0"/>
                <a:cs typeface="Calibri" pitchFamily="34" charset="0"/>
              </a:rPr>
              <a:t>6b. Gestión Gerencial</a:t>
            </a:r>
          </a:p>
          <a:p>
            <a:pPr eaLnBrk="0" hangingPunct="0">
              <a:defRPr/>
            </a:pPr>
            <a:r>
              <a:rPr lang="es-CO" sz="1000" dirty="0">
                <a:solidFill>
                  <a:schemeClr val="bg1"/>
                </a:solidFill>
                <a:latin typeface="Calibri" pitchFamily="34" charset="0"/>
                <a:cs typeface="Calibri" pitchFamily="34" charset="0"/>
              </a:rPr>
              <a:t>Mejoras empresariales basadas en información de gestión (MI). </a:t>
            </a:r>
          </a:p>
          <a:p>
            <a:pPr eaLnBrk="0" hangingPunct="0">
              <a:defRPr/>
            </a:pPr>
            <a:r>
              <a:rPr lang="es-CO" sz="1000" dirty="0">
                <a:solidFill>
                  <a:schemeClr val="bg1"/>
                </a:solidFill>
                <a:latin typeface="Calibri" pitchFamily="34" charset="0"/>
                <a:cs typeface="Calibri" pitchFamily="34" charset="0"/>
              </a:rPr>
              <a:t>Puede crear su propio BI. </a:t>
            </a:r>
          </a:p>
        </p:txBody>
      </p:sp>
      <p:sp>
        <p:nvSpPr>
          <p:cNvPr id="9" name="TextBox 8"/>
          <p:cNvSpPr txBox="1"/>
          <p:nvPr/>
        </p:nvSpPr>
        <p:spPr>
          <a:xfrm>
            <a:off x="3203849" y="121061"/>
            <a:ext cx="2654601" cy="1287281"/>
          </a:xfrm>
          <a:prstGeom prst="roundRect">
            <a:avLst>
              <a:gd name="adj" fmla="val 12024"/>
            </a:avLst>
          </a:prstGeom>
          <a:solidFill>
            <a:srgbClr val="005DB1"/>
          </a:soli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txBody>
          <a:bodyPr wrap="square" lIns="216000" tIns="216000" rIns="216000" bIns="216000">
            <a:spAutoFit/>
          </a:bodyPr>
          <a:lstStyle/>
          <a:p>
            <a:pPr>
              <a:defRPr/>
            </a:pPr>
            <a:r>
              <a:rPr lang="es-CO" sz="1000" b="1" dirty="0">
                <a:solidFill>
                  <a:schemeClr val="bg1"/>
                </a:solidFill>
                <a:latin typeface="Calibri" pitchFamily="34" charset="0"/>
                <a:cs typeface="Calibri" pitchFamily="34" charset="0"/>
              </a:rPr>
              <a:t>2b. Llegada - Recepción</a:t>
            </a:r>
          </a:p>
          <a:p>
            <a:pPr>
              <a:defRPr/>
            </a:pPr>
            <a:r>
              <a:rPr lang="es-CO" sz="1000" dirty="0">
                <a:solidFill>
                  <a:schemeClr val="bg1"/>
                </a:solidFill>
                <a:latin typeface="Calibri" pitchFamily="34" charset="0"/>
                <a:cs typeface="Calibri" pitchFamily="34" charset="0"/>
              </a:rPr>
              <a:t>Una recepcionista o representante saluda al cliente e identifica sus necesidades. La información se envía al sistema.</a:t>
            </a:r>
            <a:endParaRPr lang="en-US" sz="1000" dirty="0">
              <a:solidFill>
                <a:schemeClr val="bg1"/>
              </a:solidFill>
              <a:latin typeface="Calibri" pitchFamily="34" charset="0"/>
              <a:cs typeface="Calibri" pitchFamily="34" charset="0"/>
            </a:endParaRPr>
          </a:p>
        </p:txBody>
      </p:sp>
      <p:sp>
        <p:nvSpPr>
          <p:cNvPr id="10" name="TextBox 9"/>
          <p:cNvSpPr txBox="1"/>
          <p:nvPr/>
        </p:nvSpPr>
        <p:spPr>
          <a:xfrm>
            <a:off x="6876256" y="2256070"/>
            <a:ext cx="2053576" cy="1780200"/>
          </a:xfrm>
          <a:prstGeom prst="roundRect">
            <a:avLst>
              <a:gd name="adj" fmla="val 12024"/>
            </a:avLst>
          </a:prstGeom>
          <a:solidFill>
            <a:srgbClr val="005DB1"/>
          </a:soli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txBody>
          <a:bodyPr wrap="square" lIns="216000" tIns="216000" rIns="216000" bIns="216000">
            <a:spAutoFit/>
          </a:bodyPr>
          <a:lstStyle/>
          <a:p>
            <a:pPr>
              <a:defRPr/>
            </a:pPr>
            <a:r>
              <a:rPr lang="es-CO" sz="1000" b="1" dirty="0">
                <a:solidFill>
                  <a:schemeClr val="bg1"/>
                </a:solidFill>
                <a:latin typeface="Calibri" pitchFamily="34" charset="0"/>
                <a:cs typeface="Calibri" pitchFamily="34" charset="0"/>
              </a:rPr>
              <a:t>4a. Servicio – Preparando Atención.</a:t>
            </a:r>
          </a:p>
          <a:p>
            <a:pPr>
              <a:defRPr/>
            </a:pPr>
            <a:r>
              <a:rPr lang="es-CO" sz="1000" dirty="0">
                <a:solidFill>
                  <a:schemeClr val="bg1"/>
                </a:solidFill>
                <a:latin typeface="Calibri" pitchFamily="34" charset="0"/>
                <a:cs typeface="Calibri" pitchFamily="34" charset="0"/>
              </a:rPr>
              <a:t>El personal está preparado para atender al cliente según la elección del servicio y el historial que está en el sistema antes de la entrega del servicio.</a:t>
            </a:r>
          </a:p>
        </p:txBody>
      </p:sp>
      <p:sp>
        <p:nvSpPr>
          <p:cNvPr id="11" name="TextBox 9"/>
          <p:cNvSpPr>
            <a:spLocks noChangeArrowheads="1"/>
          </p:cNvSpPr>
          <p:nvPr/>
        </p:nvSpPr>
        <p:spPr bwMode="auto">
          <a:xfrm>
            <a:off x="198786" y="1637322"/>
            <a:ext cx="1821291" cy="2635263"/>
          </a:xfrm>
          <a:prstGeom prst="roundRect">
            <a:avLst>
              <a:gd name="adj" fmla="val 12023"/>
            </a:avLst>
          </a:prstGeom>
          <a:solidFill>
            <a:srgbClr val="005DB1"/>
          </a:solidFill>
          <a:ln w="9525">
            <a:noFill/>
            <a:round/>
            <a:headEnd/>
            <a:tailEnd/>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txBody>
          <a:bodyPr wrap="square" lIns="216000" tIns="216000" rIns="216000" bIns="216000">
            <a:spAutoFit/>
          </a:bodyPr>
          <a:lstStyle/>
          <a:p>
            <a:pPr eaLnBrk="0" hangingPunct="0">
              <a:defRPr/>
            </a:pPr>
            <a:r>
              <a:rPr lang="es-CO" sz="900" b="1" dirty="0">
                <a:solidFill>
                  <a:schemeClr val="bg1"/>
                </a:solidFill>
                <a:latin typeface="Calibri" pitchFamily="34" charset="0"/>
                <a:cs typeface="Calibri" pitchFamily="34" charset="0"/>
              </a:rPr>
              <a:t>1. Pre-Arribo</a:t>
            </a:r>
          </a:p>
          <a:p>
            <a:pPr eaLnBrk="0" hangingPunct="0">
              <a:defRPr/>
            </a:pPr>
            <a:r>
              <a:rPr lang="es-CO" sz="900" dirty="0">
                <a:solidFill>
                  <a:schemeClr val="bg1"/>
                </a:solidFill>
                <a:latin typeface="Calibri" pitchFamily="34" charset="0"/>
                <a:cs typeface="Calibri" pitchFamily="34" charset="0"/>
              </a:rPr>
              <a:t>El cliente selecciona su servicio, mediante nuestra cita o por geolocalización. </a:t>
            </a:r>
          </a:p>
          <a:p>
            <a:pPr eaLnBrk="0" hangingPunct="0">
              <a:defRPr/>
            </a:pPr>
            <a:r>
              <a:rPr lang="es-CO" sz="900" dirty="0">
                <a:solidFill>
                  <a:schemeClr val="bg1"/>
                </a:solidFill>
                <a:latin typeface="Calibri" pitchFamily="34" charset="0"/>
                <a:cs typeface="Calibri" pitchFamily="34" charset="0"/>
              </a:rPr>
              <a:t>QMOBILITY ADV o escaneando el QR con el E_TICKET le permite buscar en su celular la ubicación y reservar un lugar en la fila. </a:t>
            </a:r>
            <a:br>
              <a:rPr lang="es-CO" sz="900" dirty="0">
                <a:solidFill>
                  <a:schemeClr val="bg1"/>
                </a:solidFill>
                <a:latin typeface="Calibri" pitchFamily="34" charset="0"/>
                <a:cs typeface="Calibri" pitchFamily="34" charset="0"/>
              </a:rPr>
            </a:br>
            <a:r>
              <a:rPr lang="es-CO" sz="900" dirty="0">
                <a:solidFill>
                  <a:schemeClr val="bg1"/>
                </a:solidFill>
                <a:latin typeface="Calibri" pitchFamily="34" charset="0"/>
                <a:cs typeface="Calibri" pitchFamily="34" charset="0"/>
              </a:rPr>
              <a:t>Obtiene guía de orientación, evita hacer cola y esperar. </a:t>
            </a:r>
          </a:p>
          <a:p>
            <a:pPr eaLnBrk="0" hangingPunct="0">
              <a:defRPr/>
            </a:pPr>
            <a:r>
              <a:rPr lang="es-CO" sz="900" dirty="0">
                <a:solidFill>
                  <a:schemeClr val="bg1"/>
                </a:solidFill>
                <a:latin typeface="Calibri" pitchFamily="34" charset="0"/>
                <a:cs typeface="Calibri" pitchFamily="34" charset="0"/>
              </a:rPr>
              <a:t>Flujo controlado de clientes</a:t>
            </a:r>
            <a:r>
              <a:rPr lang="es-CO" sz="900" b="1" dirty="0">
                <a:solidFill>
                  <a:schemeClr val="bg1"/>
                </a:solidFill>
                <a:latin typeface="Calibri" pitchFamily="34" charset="0"/>
                <a:cs typeface="Calibri" pitchFamily="34" charset="0"/>
              </a:rPr>
              <a:t>. </a:t>
            </a:r>
            <a:endParaRPr lang="en-US" sz="900" dirty="0">
              <a:solidFill>
                <a:schemeClr val="bg1"/>
              </a:solidFill>
              <a:latin typeface="Calibri" pitchFamily="34" charset="0"/>
              <a:cs typeface="Calibri" pitchFamily="34" charset="0"/>
            </a:endParaRPr>
          </a:p>
        </p:txBody>
      </p:sp>
    </p:spTree>
    <p:extLst>
      <p:ext uri="{BB962C8B-B14F-4D97-AF65-F5344CB8AC3E}">
        <p14:creationId xmlns:p14="http://schemas.microsoft.com/office/powerpoint/2010/main" val="33821140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new.jpg"/>
          <p:cNvPicPr>
            <a:picLocks/>
          </p:cNvPicPr>
          <p:nvPr/>
        </p:nvPicPr>
        <p:blipFill rotWithShape="1">
          <a:blip r:embed="rId2">
            <a:extLst>
              <a:ext uri="{28A0092B-C50C-407E-A947-70E740481C1C}">
                <a14:useLocalDpi xmlns:a14="http://schemas.microsoft.com/office/drawing/2010/main" val="0"/>
              </a:ext>
            </a:extLst>
          </a:blip>
          <a:srcRect l="23960" r="23047" b="3738"/>
          <a:stretch/>
        </p:blipFill>
        <p:spPr>
          <a:xfrm>
            <a:off x="6937413" y="3994727"/>
            <a:ext cx="1810382" cy="2126456"/>
          </a:xfrm>
          <a:prstGeom prst="rect">
            <a:avLst/>
          </a:prstGeom>
        </p:spPr>
      </p:pic>
      <p:pic>
        <p:nvPicPr>
          <p:cNvPr id="12" name="Picture 11" descr="time.jpg"/>
          <p:cNvPicPr>
            <a:picLocks/>
          </p:cNvPicPr>
          <p:nvPr/>
        </p:nvPicPr>
        <p:blipFill rotWithShape="1">
          <a:blip r:embed="rId3">
            <a:extLst>
              <a:ext uri="{28A0092B-C50C-407E-A947-70E740481C1C}">
                <a14:useLocalDpi xmlns:a14="http://schemas.microsoft.com/office/drawing/2010/main" val="0"/>
              </a:ext>
            </a:extLst>
          </a:blip>
          <a:srcRect l="21628" r="21379" b="22267"/>
          <a:stretch/>
        </p:blipFill>
        <p:spPr>
          <a:xfrm>
            <a:off x="5003470" y="4233018"/>
            <a:ext cx="1793084" cy="1844075"/>
          </a:xfrm>
          <a:prstGeom prst="rect">
            <a:avLst/>
          </a:prstGeom>
        </p:spPr>
      </p:pic>
      <p:pic>
        <p:nvPicPr>
          <p:cNvPr id="11" name="Picture 10" descr="unique traffic into store.jpg"/>
          <p:cNvPicPr>
            <a:picLocks/>
          </p:cNvPicPr>
          <p:nvPr/>
        </p:nvPicPr>
        <p:blipFill rotWithShape="1">
          <a:blip r:embed="rId4">
            <a:extLst>
              <a:ext uri="{28A0092B-C50C-407E-A947-70E740481C1C}">
                <a14:useLocalDpi xmlns:a14="http://schemas.microsoft.com/office/drawing/2010/main" val="0"/>
              </a:ext>
            </a:extLst>
          </a:blip>
          <a:srcRect l="21171" t="6431" r="25275" b="7889"/>
          <a:stretch/>
        </p:blipFill>
        <p:spPr>
          <a:xfrm>
            <a:off x="3008077" y="4087091"/>
            <a:ext cx="1828528" cy="1981140"/>
          </a:xfrm>
          <a:prstGeom prst="rect">
            <a:avLst/>
          </a:prstGeom>
        </p:spPr>
      </p:pic>
      <p:sp>
        <p:nvSpPr>
          <p:cNvPr id="2" name="Content Placeholder 4"/>
          <p:cNvSpPr txBox="1">
            <a:spLocks/>
          </p:cNvSpPr>
          <p:nvPr/>
        </p:nvSpPr>
        <p:spPr>
          <a:xfrm>
            <a:off x="388759" y="2564904"/>
            <a:ext cx="2736000" cy="3168352"/>
          </a:xfrm>
          <a:prstGeom prst="rect">
            <a:avLst/>
          </a:prstGeom>
        </p:spPr>
        <p:txBody>
          <a:bodyPr>
            <a:normAutofit/>
          </a:bodyPr>
          <a:lstStyle/>
          <a:p>
            <a:pPr marL="342900" indent="-342900">
              <a:spcBef>
                <a:spcPts val="400"/>
              </a:spcBef>
              <a:spcAft>
                <a:spcPts val="400"/>
              </a:spcAft>
              <a:buClr>
                <a:schemeClr val="tx2"/>
              </a:buClr>
              <a:buFont typeface="Wingdings" pitchFamily="2" charset="2"/>
              <a:buChar char="ü"/>
              <a:defRPr/>
            </a:pPr>
            <a:r>
              <a:rPr lang="es-ES" sz="1200" dirty="0">
                <a:ea typeface="MS PGothic" pitchFamily="34" charset="-128"/>
              </a:rPr>
              <a:t>E-TICKET &amp; QMOBIILITY (Smart-Mobile) Aplicaciones de visita del cliente</a:t>
            </a:r>
          </a:p>
          <a:p>
            <a:pPr marL="342900" indent="-342900">
              <a:spcBef>
                <a:spcPts val="400"/>
              </a:spcBef>
              <a:spcAft>
                <a:spcPts val="400"/>
              </a:spcAft>
              <a:buClr>
                <a:schemeClr val="tx2"/>
              </a:buClr>
              <a:buFont typeface="Wingdings" pitchFamily="2" charset="2"/>
              <a:buChar char="ü"/>
              <a:defRPr/>
            </a:pPr>
            <a:r>
              <a:rPr lang="es-ES" sz="1200" dirty="0">
                <a:ea typeface="MS PGothic" pitchFamily="34" charset="-128"/>
              </a:rPr>
              <a:t>Integración con otras soluciones de software.</a:t>
            </a:r>
          </a:p>
          <a:p>
            <a:pPr marL="342900" indent="-342900">
              <a:spcBef>
                <a:spcPts val="400"/>
              </a:spcBef>
              <a:spcAft>
                <a:spcPts val="400"/>
              </a:spcAft>
              <a:buClr>
                <a:schemeClr val="tx2"/>
              </a:buClr>
              <a:buFont typeface="Wingdings" pitchFamily="2" charset="2"/>
              <a:buChar char="ü"/>
              <a:defRPr/>
            </a:pPr>
            <a:r>
              <a:rPr lang="es-ES" sz="1200" dirty="0">
                <a:ea typeface="MS PGothic" pitchFamily="34" charset="-128"/>
              </a:rPr>
              <a:t>Sistemas de citas a largo plazo. (</a:t>
            </a:r>
            <a:r>
              <a:rPr lang="es-ES" sz="1200" dirty="0" err="1">
                <a:ea typeface="MS PGothic" pitchFamily="34" charset="-128"/>
              </a:rPr>
              <a:t>Ventus</a:t>
            </a:r>
            <a:r>
              <a:rPr lang="es-ES" sz="1200" dirty="0">
                <a:ea typeface="MS PGothic" pitchFamily="34" charset="-128"/>
              </a:rPr>
              <a:t>)</a:t>
            </a:r>
            <a:endParaRPr kumimoji="0" lang="en-GB" sz="1200" b="0" i="0" u="none" strike="noStrike" kern="1200" cap="none" spc="0" normalizeH="0" baseline="0" noProof="0" dirty="0">
              <a:ln>
                <a:noFill/>
              </a:ln>
              <a:solidFill>
                <a:schemeClr val="tx1"/>
              </a:solidFill>
              <a:effectLst/>
              <a:uLnTx/>
              <a:uFillTx/>
              <a:latin typeface="+mn-lt"/>
              <a:ea typeface="MS PGothic" pitchFamily="34" charset="-128"/>
              <a:cs typeface="+mn-cs"/>
            </a:endParaRPr>
          </a:p>
        </p:txBody>
      </p:sp>
      <p:sp>
        <p:nvSpPr>
          <p:cNvPr id="3" name="Title 3"/>
          <p:cNvSpPr txBox="1">
            <a:spLocks/>
          </p:cNvSpPr>
          <p:nvPr/>
        </p:nvSpPr>
        <p:spPr>
          <a:xfrm>
            <a:off x="427708" y="127000"/>
            <a:ext cx="8287200" cy="1119909"/>
          </a:xfrm>
          <a:prstGeom prst="rect">
            <a:avLst/>
          </a:prstGeom>
        </p:spPr>
        <p:txBody>
          <a:bodyPr>
            <a:noAutofit/>
          </a:bodyPr>
          <a:lstStyle/>
          <a:p>
            <a:pPr lvl="0" algn="ctr">
              <a:spcBef>
                <a:spcPct val="0"/>
              </a:spcBef>
              <a:defRPr/>
            </a:pPr>
            <a:r>
              <a:rPr lang="es-ES" sz="2400" dirty="0">
                <a:latin typeface="Arial" pitchFamily="34" charset="0"/>
                <a:ea typeface="+mj-ea"/>
                <a:cs typeface="Arial" pitchFamily="34" charset="0"/>
              </a:rPr>
              <a:t>1. Pre-Arribo: Módulos de Citas / ETICKET &amp; QMOBILITY ADV para conocer la sucursal más cercana y evitar largos tiempos de espera en el sitio, usando QR </a:t>
            </a:r>
            <a:r>
              <a:rPr lang="es-ES" sz="2400" dirty="0" err="1">
                <a:latin typeface="Arial" pitchFamily="34" charset="0"/>
                <a:ea typeface="+mj-ea"/>
                <a:cs typeface="Arial" pitchFamily="34" charset="0"/>
              </a:rPr>
              <a:t>Code</a:t>
            </a:r>
            <a:r>
              <a:rPr lang="es-ES" sz="2400" dirty="0">
                <a:latin typeface="Arial" pitchFamily="34" charset="0"/>
                <a:ea typeface="+mj-ea"/>
                <a:cs typeface="Arial" pitchFamily="34" charset="0"/>
              </a:rPr>
              <a:t>.</a:t>
            </a:r>
            <a:endParaRPr kumimoji="0" lang="en-GB" sz="2400" b="0"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sp>
        <p:nvSpPr>
          <p:cNvPr id="4" name="Content Placeholder 5"/>
          <p:cNvSpPr txBox="1">
            <a:spLocks/>
          </p:cNvSpPr>
          <p:nvPr/>
        </p:nvSpPr>
        <p:spPr>
          <a:xfrm>
            <a:off x="3164012" y="2564904"/>
            <a:ext cx="2736000" cy="1668113"/>
          </a:xfrm>
          <a:prstGeom prst="rect">
            <a:avLst/>
          </a:prstGeom>
        </p:spPr>
        <p:txBody>
          <a:bodyPr>
            <a:normAutofit fontScale="77500" lnSpcReduction="20000"/>
          </a:bodyPr>
          <a:lstStyle/>
          <a:p>
            <a:pPr marL="342900" indent="-342900">
              <a:spcBef>
                <a:spcPts val="400"/>
              </a:spcBef>
              <a:spcAft>
                <a:spcPts val="400"/>
              </a:spcAft>
              <a:buClr>
                <a:schemeClr val="tx2"/>
              </a:buClr>
              <a:buFont typeface="Wingdings" pitchFamily="2" charset="2"/>
              <a:buChar char="ü"/>
              <a:defRPr/>
            </a:pPr>
            <a:r>
              <a:rPr lang="es-ES" sz="1200" dirty="0">
                <a:ea typeface="MS PGothic" pitchFamily="34" charset="-128"/>
              </a:rPr>
              <a:t>Acceso más fácil para el cliente a la oficina</a:t>
            </a:r>
          </a:p>
          <a:p>
            <a:pPr marL="342900" indent="-342900">
              <a:spcBef>
                <a:spcPts val="400"/>
              </a:spcBef>
              <a:spcAft>
                <a:spcPts val="400"/>
              </a:spcAft>
              <a:buClr>
                <a:schemeClr val="tx2"/>
              </a:buClr>
              <a:buFont typeface="Wingdings" pitchFamily="2" charset="2"/>
              <a:buChar char="ü"/>
              <a:defRPr/>
            </a:pPr>
            <a:r>
              <a:rPr lang="es-ES" sz="1200" dirty="0">
                <a:ea typeface="MS PGothic" pitchFamily="34" charset="-128"/>
              </a:rPr>
              <a:t>Optimización del tiempo que los clientes utilizan esperando en el sitio</a:t>
            </a:r>
          </a:p>
          <a:p>
            <a:pPr marL="342900" indent="-342900">
              <a:spcBef>
                <a:spcPts val="400"/>
              </a:spcBef>
              <a:spcAft>
                <a:spcPts val="400"/>
              </a:spcAft>
              <a:buClr>
                <a:schemeClr val="tx2"/>
              </a:buClr>
              <a:buFont typeface="Wingdings" pitchFamily="2" charset="2"/>
              <a:buChar char="ü"/>
              <a:defRPr/>
            </a:pPr>
            <a:r>
              <a:rPr lang="es-ES" sz="1200" dirty="0">
                <a:ea typeface="MS PGothic" pitchFamily="34" charset="-128"/>
              </a:rPr>
              <a:t>El cliente puede modificar el flujo de atención durante momentos de menos ocupación para obtener un flujo de clientes más uniforme haciendo uso de personal adecuados</a:t>
            </a:r>
          </a:p>
          <a:p>
            <a:pPr marL="342900" indent="-342900">
              <a:spcBef>
                <a:spcPts val="400"/>
              </a:spcBef>
              <a:spcAft>
                <a:spcPts val="400"/>
              </a:spcAft>
              <a:buClr>
                <a:schemeClr val="tx2"/>
              </a:buClr>
              <a:buFont typeface="Wingdings" pitchFamily="2" charset="2"/>
              <a:buChar char="ü"/>
              <a:defRPr/>
            </a:pPr>
            <a:r>
              <a:rPr lang="es-ES" sz="1200" dirty="0">
                <a:ea typeface="MS PGothic" pitchFamily="34" charset="-128"/>
              </a:rPr>
              <a:t>La gerencia puede planificar el personal que necesita de forma más fácil con un flujo de clientes predecible</a:t>
            </a:r>
            <a:endParaRPr kumimoji="0" lang="en-GB" sz="1200" b="0" i="0" u="none" strike="noStrike" kern="1200" cap="none" spc="0" normalizeH="0" baseline="0" noProof="0" dirty="0">
              <a:ln>
                <a:noFill/>
              </a:ln>
              <a:solidFill>
                <a:schemeClr val="tx1"/>
              </a:solidFill>
              <a:effectLst/>
              <a:uLnTx/>
              <a:uFillTx/>
              <a:latin typeface="+mn-lt"/>
              <a:ea typeface="MS PGothic" pitchFamily="34" charset="-128"/>
              <a:cs typeface="+mn-cs"/>
            </a:endParaRPr>
          </a:p>
        </p:txBody>
      </p:sp>
      <p:sp>
        <p:nvSpPr>
          <p:cNvPr id="5" name="Content Placeholder 6"/>
          <p:cNvSpPr txBox="1">
            <a:spLocks/>
          </p:cNvSpPr>
          <p:nvPr/>
        </p:nvSpPr>
        <p:spPr>
          <a:xfrm>
            <a:off x="5900012" y="2408181"/>
            <a:ext cx="2775364" cy="1678910"/>
          </a:xfrm>
          <a:prstGeom prst="rect">
            <a:avLst/>
          </a:prstGeom>
        </p:spPr>
        <p:txBody>
          <a:bodyPr>
            <a:normAutofit fontScale="77500" lnSpcReduction="20000"/>
          </a:bodyPr>
          <a:lstStyle/>
          <a:p>
            <a:pPr marL="342900" indent="-342900">
              <a:spcBef>
                <a:spcPts val="400"/>
              </a:spcBef>
              <a:spcAft>
                <a:spcPts val="400"/>
              </a:spcAft>
              <a:buClr>
                <a:schemeClr val="tx2"/>
              </a:buClr>
              <a:buFont typeface="Wingdings" pitchFamily="2" charset="2"/>
              <a:buChar char="ü"/>
              <a:defRPr/>
            </a:pPr>
            <a:endParaRPr lang="es-ES" sz="1200" dirty="0">
              <a:ea typeface="MS PGothic" pitchFamily="34" charset="-128"/>
            </a:endParaRPr>
          </a:p>
          <a:p>
            <a:pPr marL="342900" indent="-342900">
              <a:spcBef>
                <a:spcPts val="400"/>
              </a:spcBef>
              <a:spcAft>
                <a:spcPts val="400"/>
              </a:spcAft>
              <a:buClr>
                <a:schemeClr val="tx2"/>
              </a:buClr>
              <a:buFont typeface="Wingdings" pitchFamily="2" charset="2"/>
              <a:buChar char="ü"/>
              <a:defRPr/>
            </a:pPr>
            <a:r>
              <a:rPr lang="es-ES" sz="1200" dirty="0">
                <a:ea typeface="MS PGothic" pitchFamily="34" charset="-128"/>
              </a:rPr>
              <a:t>¿Cómo encuentran sus clientes una sucursal bancaria más cercana y un servicio más rápido?</a:t>
            </a:r>
          </a:p>
          <a:p>
            <a:pPr marL="342900" indent="-342900">
              <a:spcBef>
                <a:spcPts val="400"/>
              </a:spcBef>
              <a:spcAft>
                <a:spcPts val="400"/>
              </a:spcAft>
              <a:buClr>
                <a:schemeClr val="tx2"/>
              </a:buClr>
              <a:buFont typeface="Wingdings" pitchFamily="2" charset="2"/>
              <a:buChar char="ü"/>
              <a:defRPr/>
            </a:pPr>
            <a:r>
              <a:rPr lang="es-ES" sz="1200" dirty="0">
                <a:ea typeface="MS PGothic" pitchFamily="34" charset="-128"/>
              </a:rPr>
              <a:t>¿Cuál es el patrón de llegada de los clientes en una semana o día ordinario?</a:t>
            </a:r>
          </a:p>
          <a:p>
            <a:pPr marL="342900" indent="-342900">
              <a:spcBef>
                <a:spcPts val="400"/>
              </a:spcBef>
              <a:spcAft>
                <a:spcPts val="400"/>
              </a:spcAft>
              <a:buClr>
                <a:schemeClr val="tx2"/>
              </a:buClr>
              <a:buFont typeface="Wingdings" pitchFamily="2" charset="2"/>
              <a:buChar char="ü"/>
              <a:defRPr/>
            </a:pPr>
            <a:r>
              <a:rPr lang="es-ES" sz="1200" dirty="0">
                <a:ea typeface="MS PGothic" pitchFamily="34" charset="-128"/>
              </a:rPr>
              <a:t>¿Sabes cuántos clientes visitan tus sucursales y cuándo?</a:t>
            </a:r>
          </a:p>
          <a:p>
            <a:pPr marL="342900" indent="-342900">
              <a:spcBef>
                <a:spcPts val="400"/>
              </a:spcBef>
              <a:spcAft>
                <a:spcPts val="400"/>
              </a:spcAft>
              <a:buClr>
                <a:schemeClr val="tx2"/>
              </a:buClr>
              <a:buFont typeface="Wingdings" pitchFamily="2" charset="2"/>
              <a:buChar char="ü"/>
              <a:defRPr/>
            </a:pPr>
            <a:r>
              <a:rPr lang="es-ES" sz="1200" dirty="0">
                <a:ea typeface="MS PGothic" pitchFamily="34" charset="-128"/>
              </a:rPr>
              <a:t>¿Cómo sabe cuánto personal necesita para brindar la atención, en un momento determinado?</a:t>
            </a:r>
            <a:endParaRPr kumimoji="0" lang="en-GB" sz="1200" b="0" i="0" u="none" strike="noStrike" kern="1200" cap="none" spc="0" normalizeH="0" baseline="0" noProof="0" dirty="0">
              <a:ln>
                <a:noFill/>
              </a:ln>
              <a:solidFill>
                <a:schemeClr val="tx1"/>
              </a:solidFill>
              <a:effectLst/>
              <a:uLnTx/>
              <a:uFillTx/>
              <a:latin typeface="+mn-lt"/>
              <a:ea typeface="MS PGothic" pitchFamily="34" charset="-128"/>
              <a:cs typeface="+mn-cs"/>
            </a:endParaRPr>
          </a:p>
        </p:txBody>
      </p:sp>
      <p:sp>
        <p:nvSpPr>
          <p:cNvPr id="6" name="Text Placeholder 7"/>
          <p:cNvSpPr txBox="1">
            <a:spLocks/>
          </p:cNvSpPr>
          <p:nvPr/>
        </p:nvSpPr>
        <p:spPr>
          <a:xfrm>
            <a:off x="683568" y="1604797"/>
            <a:ext cx="2736000" cy="960107"/>
          </a:xfrm>
          <a:prstGeom prst="rect">
            <a:avLst/>
          </a:prstGeom>
        </p:spPr>
        <p:txBody>
          <a:bodyPr/>
          <a:lstStyle/>
          <a:p>
            <a:pPr marL="342900" lvl="0" indent="-342900">
              <a:spcBef>
                <a:spcPct val="20000"/>
              </a:spcBef>
              <a:buClr>
                <a:schemeClr val="tx2"/>
              </a:buClr>
              <a:defRPr/>
            </a:pPr>
            <a:r>
              <a:rPr kumimoji="0" lang="sv-SE" sz="2800" b="1" i="0" u="none" strike="noStrike" kern="1200" cap="none" spc="0" normalizeH="0" baseline="0" noProof="0" dirty="0">
                <a:ln>
                  <a:noFill/>
                </a:ln>
                <a:solidFill>
                  <a:schemeClr val="tx1"/>
                </a:solidFill>
                <a:effectLst/>
                <a:uLnTx/>
                <a:uFillTx/>
                <a:latin typeface="+mn-lt"/>
                <a:ea typeface="MS PGothic" pitchFamily="34" charset="-128"/>
                <a:cs typeface="+mn-cs"/>
              </a:rPr>
              <a:t>CFS </a:t>
            </a:r>
            <a:r>
              <a:rPr lang="sv-SE" sz="2800" b="1" dirty="0">
                <a:ea typeface="MS PGothic" pitchFamily="34" charset="-128"/>
              </a:rPr>
              <a:t>solucion </a:t>
            </a:r>
            <a:endParaRPr kumimoji="0" lang="sv-SE" sz="2800" b="1" i="0" u="none" strike="noStrike" kern="1200" cap="none" spc="0" normalizeH="0" baseline="0" noProof="0" dirty="0">
              <a:ln>
                <a:noFill/>
              </a:ln>
              <a:solidFill>
                <a:srgbClr val="FFFFFF"/>
              </a:solidFill>
              <a:effectLst/>
              <a:uLnTx/>
              <a:uFillTx/>
              <a:latin typeface="Calibri" pitchFamily="34" charset="0"/>
              <a:ea typeface="MS PGothic" pitchFamily="34" charset="-128"/>
              <a:cs typeface="+mn-cs"/>
            </a:endParaRPr>
          </a:p>
        </p:txBody>
      </p:sp>
      <p:sp>
        <p:nvSpPr>
          <p:cNvPr id="7" name="Text Placeholder 8"/>
          <p:cNvSpPr txBox="1">
            <a:spLocks/>
          </p:cNvSpPr>
          <p:nvPr/>
        </p:nvSpPr>
        <p:spPr>
          <a:xfrm>
            <a:off x="3525436" y="1604797"/>
            <a:ext cx="2736000" cy="960107"/>
          </a:xfrm>
          <a:prstGeom prst="rect">
            <a:avLst/>
          </a:prstGeom>
        </p:spPr>
        <p:txBody>
          <a:bodyPr/>
          <a:lstStyle/>
          <a:p>
            <a:pPr marL="342900" marR="0" lvl="0" indent="-342900" defTabSz="457200" rtl="0" eaLnBrk="1" fontAlgn="auto" latinLnBrk="0" hangingPunct="1">
              <a:lnSpc>
                <a:spcPct val="100000"/>
              </a:lnSpc>
              <a:spcBef>
                <a:spcPct val="20000"/>
              </a:spcBef>
              <a:spcAft>
                <a:spcPts val="0"/>
              </a:spcAft>
              <a:buClr>
                <a:schemeClr val="tx2"/>
              </a:buClr>
              <a:buSzTx/>
              <a:tabLst/>
              <a:defRPr/>
            </a:pPr>
            <a:r>
              <a:rPr kumimoji="0" lang="sv-SE" sz="2800" b="1" i="0" u="none" strike="noStrike" kern="1200" cap="none" spc="0" normalizeH="0" baseline="0" noProof="0" dirty="0">
                <a:ln>
                  <a:noFill/>
                </a:ln>
                <a:solidFill>
                  <a:schemeClr val="tx1"/>
                </a:solidFill>
                <a:effectLst/>
                <a:uLnTx/>
                <a:uFillTx/>
                <a:latin typeface="+mn-lt"/>
                <a:ea typeface="MS PGothic" pitchFamily="34" charset="-128"/>
                <a:cs typeface="+mn-cs"/>
              </a:rPr>
              <a:t>Beneficios</a:t>
            </a:r>
            <a:endParaRPr kumimoji="0" lang="en-GB"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Text Placeholder 9"/>
          <p:cNvSpPr txBox="1">
            <a:spLocks/>
          </p:cNvSpPr>
          <p:nvPr/>
        </p:nvSpPr>
        <p:spPr>
          <a:xfrm>
            <a:off x="6300496" y="1604797"/>
            <a:ext cx="2736000" cy="960107"/>
          </a:xfrm>
          <a:prstGeom prst="rect">
            <a:avLst/>
          </a:prstGeom>
        </p:spPr>
        <p:txBody>
          <a:bodyPr/>
          <a:lstStyle/>
          <a:p>
            <a:pPr marL="342900" marR="0" lvl="0" indent="-342900" defTabSz="457200" rtl="0" eaLnBrk="1" fontAlgn="auto" latinLnBrk="0" hangingPunct="1">
              <a:lnSpc>
                <a:spcPct val="100000"/>
              </a:lnSpc>
              <a:spcBef>
                <a:spcPct val="20000"/>
              </a:spcBef>
              <a:spcAft>
                <a:spcPts val="0"/>
              </a:spcAft>
              <a:buClr>
                <a:schemeClr val="tx2"/>
              </a:buClr>
              <a:buSzTx/>
              <a:tabLst/>
              <a:defRPr/>
            </a:pPr>
            <a:r>
              <a:rPr kumimoji="0" lang="en-GB" sz="2800" b="1" i="0" u="none" strike="noStrike" kern="1200" cap="none" spc="0" normalizeH="0" baseline="0" noProof="0" dirty="0" err="1">
                <a:ln>
                  <a:noFill/>
                </a:ln>
                <a:solidFill>
                  <a:schemeClr val="tx1"/>
                </a:solidFill>
                <a:effectLst/>
                <a:uLnTx/>
                <a:uFillTx/>
                <a:latin typeface="+mn-lt"/>
                <a:ea typeface="+mn-ea"/>
                <a:cs typeface="+mn-cs"/>
              </a:rPr>
              <a:t>Preguntas</a:t>
            </a:r>
            <a:endParaRPr kumimoji="0" lang="en-GB" sz="2800" b="1" i="0" u="none" strike="noStrike" kern="1200" cap="none" spc="0" normalizeH="0" baseline="0" noProof="0" dirty="0">
              <a:ln>
                <a:noFill/>
              </a:ln>
              <a:solidFill>
                <a:schemeClr val="tx1"/>
              </a:solidFill>
              <a:effectLst/>
              <a:uLnTx/>
              <a:uFillTx/>
              <a:latin typeface="+mn-lt"/>
              <a:ea typeface="+mn-ea"/>
              <a:cs typeface="+mn-cs"/>
            </a:endParaRPr>
          </a:p>
        </p:txBody>
      </p:sp>
      <p:pic>
        <p:nvPicPr>
          <p:cNvPr id="10" name="Picture 9" descr="pass-by.jpg"/>
          <p:cNvPicPr>
            <a:picLocks noChangeAspect="1"/>
          </p:cNvPicPr>
          <p:nvPr/>
        </p:nvPicPr>
        <p:blipFill rotWithShape="1">
          <a:blip r:embed="rId5">
            <a:extLst>
              <a:ext uri="{28A0092B-C50C-407E-A947-70E740481C1C}">
                <a14:useLocalDpi xmlns:a14="http://schemas.microsoft.com/office/drawing/2010/main" val="0"/>
              </a:ext>
            </a:extLst>
          </a:blip>
          <a:srcRect l="16942" t="8224" r="24088" b="10448"/>
          <a:stretch/>
        </p:blipFill>
        <p:spPr>
          <a:xfrm>
            <a:off x="484221" y="4087091"/>
            <a:ext cx="2201521" cy="1955250"/>
          </a:xfrm>
          <a:prstGeom prst="rect">
            <a:avLst/>
          </a:prstGeom>
        </p:spPr>
      </p:pic>
    </p:spTree>
    <p:extLst>
      <p:ext uri="{BB962C8B-B14F-4D97-AF65-F5344CB8AC3E}">
        <p14:creationId xmlns:p14="http://schemas.microsoft.com/office/powerpoint/2010/main" val="5434334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ticket_GG" descr="Eticket_GG">
            <a:hlinkClick r:id="" action="ppaction://media"/>
            <a:extLst>
              <a:ext uri="{FF2B5EF4-FFF2-40B4-BE49-F238E27FC236}">
                <a16:creationId xmlns:a16="http://schemas.microsoft.com/office/drawing/2014/main" id="{84D2FCA5-9409-2E9B-3960-6EA9B631022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611832"/>
            <a:ext cx="9144000" cy="5143500"/>
          </a:xfrm>
          <a:prstGeom prst="rect">
            <a:avLst/>
          </a:prstGeom>
        </p:spPr>
      </p:pic>
    </p:spTree>
    <p:extLst>
      <p:ext uri="{BB962C8B-B14F-4D97-AF65-F5344CB8AC3E}">
        <p14:creationId xmlns:p14="http://schemas.microsoft.com/office/powerpoint/2010/main" val="2393447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1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med rundade hörn 5"/>
          <p:cNvSpPr/>
          <p:nvPr/>
        </p:nvSpPr>
        <p:spPr>
          <a:xfrm>
            <a:off x="4708664" y="1900973"/>
            <a:ext cx="3044704" cy="4146472"/>
          </a:xfrm>
          <a:prstGeom prst="roundRect">
            <a:avLst>
              <a:gd name="adj" fmla="val 1643"/>
            </a:avLst>
          </a:prstGeom>
          <a:solidFill>
            <a:schemeClr val="accent1">
              <a:lumMod val="75000"/>
            </a:schemeClr>
          </a:solidFill>
          <a:ln w="3175"/>
          <a:effectLst>
            <a:outerShdw blurRad="165100" dist="101600" dir="2700000" algn="tl"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46"/>
          </a:p>
        </p:txBody>
      </p:sp>
      <p:sp>
        <p:nvSpPr>
          <p:cNvPr id="7" name="textruta 6"/>
          <p:cNvSpPr txBox="1"/>
          <p:nvPr/>
        </p:nvSpPr>
        <p:spPr>
          <a:xfrm>
            <a:off x="4765489" y="3085373"/>
            <a:ext cx="2870346" cy="2580194"/>
          </a:xfrm>
          <a:prstGeom prst="rect">
            <a:avLst/>
          </a:prstGeom>
          <a:noFill/>
        </p:spPr>
        <p:txBody>
          <a:bodyPr wrap="square" rtlCol="0">
            <a:spAutoFit/>
          </a:bodyPr>
          <a:lstStyle/>
          <a:p>
            <a:pPr marL="197825" indent="-197825">
              <a:spcAft>
                <a:spcPts val="415"/>
              </a:spcAft>
              <a:buFont typeface="Arial" pitchFamily="34" charset="0"/>
              <a:buChar char="•"/>
            </a:pPr>
            <a:r>
              <a:rPr lang="es-ES" sz="900" dirty="0">
                <a:solidFill>
                  <a:schemeClr val="bg1"/>
                </a:solidFill>
                <a:latin typeface="Eurostile" pitchFamily="34" charset="0"/>
              </a:rPr>
              <a:t>Combina perfectamente las citas en línea y el flujo de clientes sin cita previa</a:t>
            </a:r>
          </a:p>
          <a:p>
            <a:pPr marL="197825" indent="-197825">
              <a:spcAft>
                <a:spcPts val="415"/>
              </a:spcAft>
              <a:buFont typeface="Arial" pitchFamily="34" charset="0"/>
              <a:buChar char="•"/>
            </a:pPr>
            <a:r>
              <a:rPr lang="es-ES" sz="900" dirty="0">
                <a:solidFill>
                  <a:schemeClr val="bg1"/>
                </a:solidFill>
                <a:latin typeface="Eurostile" pitchFamily="34" charset="0"/>
              </a:rPr>
              <a:t>Panel de estado de cola de acceso en tiempo real</a:t>
            </a:r>
          </a:p>
          <a:p>
            <a:pPr marL="197825" indent="-197825">
              <a:spcAft>
                <a:spcPts val="415"/>
              </a:spcAft>
              <a:buFont typeface="Arial" pitchFamily="34" charset="0"/>
              <a:buChar char="•"/>
            </a:pPr>
            <a:r>
              <a:rPr lang="es-ES" sz="900" dirty="0">
                <a:solidFill>
                  <a:schemeClr val="bg1"/>
                </a:solidFill>
                <a:latin typeface="Eurostile" pitchFamily="34" charset="0"/>
              </a:rPr>
              <a:t>Notificaciones por correo electrónico / SMS</a:t>
            </a:r>
          </a:p>
          <a:p>
            <a:pPr marL="197825" indent="-197825">
              <a:spcAft>
                <a:spcPts val="415"/>
              </a:spcAft>
              <a:buFont typeface="Arial" pitchFamily="34" charset="0"/>
              <a:buChar char="•"/>
            </a:pPr>
            <a:r>
              <a:rPr lang="es-ES" sz="900" dirty="0">
                <a:solidFill>
                  <a:schemeClr val="bg1"/>
                </a:solidFill>
                <a:latin typeface="Eurostile" pitchFamily="34" charset="0"/>
              </a:rPr>
              <a:t>Captura datos del cliente antes de su llegada</a:t>
            </a:r>
          </a:p>
          <a:p>
            <a:pPr marL="197825" indent="-197825">
              <a:spcAft>
                <a:spcPts val="415"/>
              </a:spcAft>
              <a:buFont typeface="Arial" pitchFamily="34" charset="0"/>
              <a:buChar char="•"/>
            </a:pPr>
            <a:r>
              <a:rPr lang="es-ES" sz="900" dirty="0">
                <a:solidFill>
                  <a:schemeClr val="bg1"/>
                </a:solidFill>
                <a:latin typeface="Eurostile" pitchFamily="34" charset="0"/>
              </a:rPr>
              <a:t>Estadísticas centralizadas de todas las citas frente al flujo de clientes sin cita previa</a:t>
            </a:r>
          </a:p>
          <a:p>
            <a:pPr marL="197825" indent="-197825">
              <a:spcAft>
                <a:spcPts val="415"/>
              </a:spcAft>
              <a:buFont typeface="Arial" pitchFamily="34" charset="0"/>
              <a:buChar char="•"/>
            </a:pPr>
            <a:r>
              <a:rPr lang="es-ES" sz="900" dirty="0">
                <a:solidFill>
                  <a:schemeClr val="bg1"/>
                </a:solidFill>
                <a:latin typeface="Eurostile" pitchFamily="34" charset="0"/>
              </a:rPr>
              <a:t>Personalice esquemas de color e imágenes para combinarlos con sus páginas web ya existentes</a:t>
            </a:r>
          </a:p>
          <a:p>
            <a:pPr marL="197825" indent="-197825">
              <a:spcAft>
                <a:spcPts val="415"/>
              </a:spcAft>
              <a:buFont typeface="Arial" pitchFamily="34" charset="0"/>
              <a:buChar char="•"/>
            </a:pPr>
            <a:r>
              <a:rPr lang="es-ES" sz="900" dirty="0">
                <a:solidFill>
                  <a:schemeClr val="bg1"/>
                </a:solidFill>
                <a:latin typeface="Eurostile" pitchFamily="34" charset="0"/>
              </a:rPr>
              <a:t>Funcionalidad de ubicación múltiple</a:t>
            </a:r>
          </a:p>
          <a:p>
            <a:pPr marL="197825" indent="-197825">
              <a:spcAft>
                <a:spcPts val="415"/>
              </a:spcAft>
              <a:buFont typeface="Arial" pitchFamily="34" charset="0"/>
              <a:buChar char="•"/>
            </a:pPr>
            <a:r>
              <a:rPr lang="es-ES" sz="900" dirty="0">
                <a:solidFill>
                  <a:schemeClr val="bg1"/>
                </a:solidFill>
                <a:latin typeface="Eurostile" pitchFamily="34" charset="0"/>
              </a:rPr>
              <a:t>Posibilidades de exportación por correo electrónico y Excel</a:t>
            </a:r>
          </a:p>
          <a:p>
            <a:pPr marL="197825" indent="-197825">
              <a:spcAft>
                <a:spcPts val="415"/>
              </a:spcAft>
              <a:buFont typeface="Arial" pitchFamily="34" charset="0"/>
              <a:buChar char="•"/>
            </a:pPr>
            <a:r>
              <a:rPr lang="es-ES" sz="900" dirty="0" err="1">
                <a:solidFill>
                  <a:schemeClr val="bg1"/>
                </a:solidFill>
                <a:latin typeface="Eurostile" pitchFamily="34" charset="0"/>
              </a:rPr>
              <a:t>APIs</a:t>
            </a:r>
            <a:r>
              <a:rPr lang="es-ES" sz="900" dirty="0">
                <a:solidFill>
                  <a:schemeClr val="bg1"/>
                </a:solidFill>
                <a:latin typeface="Eurostile" pitchFamily="34" charset="0"/>
              </a:rPr>
              <a:t> completamente abiertas para usuarios de terceros</a:t>
            </a:r>
            <a:endParaRPr lang="sv-SE" sz="900" dirty="0">
              <a:solidFill>
                <a:schemeClr val="bg1"/>
              </a:solidFill>
              <a:latin typeface="Eurostile" pitchFamily="34" charset="0"/>
            </a:endParaRPr>
          </a:p>
        </p:txBody>
      </p:sp>
      <p:sp>
        <p:nvSpPr>
          <p:cNvPr id="10" name="textruta 9"/>
          <p:cNvSpPr txBox="1"/>
          <p:nvPr/>
        </p:nvSpPr>
        <p:spPr>
          <a:xfrm>
            <a:off x="1290873" y="1149900"/>
            <a:ext cx="6590805" cy="688907"/>
          </a:xfrm>
          <a:prstGeom prst="rect">
            <a:avLst/>
          </a:prstGeom>
          <a:noFill/>
        </p:spPr>
        <p:txBody>
          <a:bodyPr wrap="square" rtlCol="0">
            <a:spAutoFit/>
          </a:bodyPr>
          <a:lstStyle/>
          <a:p>
            <a:r>
              <a:rPr lang="es-ES" sz="969" dirty="0" err="1">
                <a:latin typeface="Eurostile" pitchFamily="34" charset="0"/>
              </a:rPr>
              <a:t>Ventus</a:t>
            </a:r>
            <a:r>
              <a:rPr lang="es-ES" sz="969" dirty="0">
                <a:latin typeface="Eurostile" pitchFamily="34" charset="0"/>
              </a:rPr>
              <a:t> es un software de programación de citas en línea ofrecido por QLOGIK para trabajar de la mano con su sistema de filas existente o como un sistema independiente. </a:t>
            </a:r>
            <a:br>
              <a:rPr lang="es-ES" sz="969" dirty="0">
                <a:latin typeface="Eurostile" pitchFamily="34" charset="0"/>
              </a:rPr>
            </a:br>
            <a:r>
              <a:rPr lang="es-ES" sz="969" dirty="0">
                <a:latin typeface="Eurostile" pitchFamily="34" charset="0"/>
              </a:rPr>
              <a:t>Con </a:t>
            </a:r>
            <a:r>
              <a:rPr lang="es-ES" sz="969" dirty="0" err="1">
                <a:latin typeface="Eurostile" pitchFamily="34" charset="0"/>
              </a:rPr>
              <a:t>Ventus</a:t>
            </a:r>
            <a:r>
              <a:rPr lang="es-ES" sz="969" dirty="0">
                <a:latin typeface="Eurostile" pitchFamily="34" charset="0"/>
              </a:rPr>
              <a:t>, sus clientes podrán programar, editar, cancelar y gestionar en línea su experiencia de citas de forma más conveniente.</a:t>
            </a:r>
            <a:endParaRPr lang="sv-SE" sz="969" dirty="0">
              <a:latin typeface="Eurostile" pitchFamily="34" charset="0"/>
            </a:endParaRPr>
          </a:p>
        </p:txBody>
      </p:sp>
      <p:sp>
        <p:nvSpPr>
          <p:cNvPr id="13" name="textruta 12"/>
          <p:cNvSpPr txBox="1"/>
          <p:nvPr/>
        </p:nvSpPr>
        <p:spPr>
          <a:xfrm>
            <a:off x="1290873" y="1871156"/>
            <a:ext cx="2704657" cy="2031197"/>
          </a:xfrm>
          <a:prstGeom prst="rect">
            <a:avLst/>
          </a:prstGeom>
          <a:noFill/>
        </p:spPr>
        <p:txBody>
          <a:bodyPr wrap="square" rtlCol="0">
            <a:spAutoFit/>
          </a:bodyPr>
          <a:lstStyle/>
          <a:p>
            <a:pPr algn="just"/>
            <a:r>
              <a:rPr lang="es-ES" sz="969" b="1" dirty="0">
                <a:latin typeface="Eurostile" pitchFamily="34" charset="0"/>
              </a:rPr>
              <a:t>QLOGIK trabajará con sus supervisores y gerentes para adaptar el programador de citas de </a:t>
            </a:r>
            <a:r>
              <a:rPr lang="es-ES" sz="969" b="1" dirty="0" err="1">
                <a:latin typeface="Eurostile" pitchFamily="34" charset="0"/>
              </a:rPr>
              <a:t>Ventus</a:t>
            </a:r>
            <a:r>
              <a:rPr lang="es-ES" sz="969" b="1" dirty="0">
                <a:latin typeface="Eurostile" pitchFamily="34" charset="0"/>
              </a:rPr>
              <a:t> de acuerdo a sus necesidades. </a:t>
            </a:r>
          </a:p>
          <a:p>
            <a:pPr algn="just"/>
            <a:r>
              <a:rPr lang="es-ES" sz="969" b="1" dirty="0" err="1">
                <a:latin typeface="Eurostile" pitchFamily="34" charset="0"/>
              </a:rPr>
              <a:t>Ventus</a:t>
            </a:r>
            <a:r>
              <a:rPr lang="es-ES" sz="969" b="1" dirty="0">
                <a:latin typeface="Eurostile" pitchFamily="34" charset="0"/>
              </a:rPr>
              <a:t> permite personalizar esquemas de color y gráficos, para combinarlos con sus páginas web ya existentes.</a:t>
            </a:r>
          </a:p>
          <a:p>
            <a:pPr algn="just"/>
            <a:r>
              <a:rPr lang="es-ES" sz="969" b="1" dirty="0">
                <a:latin typeface="Eurostile" pitchFamily="34" charset="0"/>
              </a:rPr>
              <a:t>Los supervisores podrán capturar la información de cliente que necesiten antes de que los clientes lleguen a su oficina, al mismo tiempo que recopilan estadísticas valiosas para múltiples ubicaciones de la oficina si es necesario.</a:t>
            </a:r>
            <a:endParaRPr lang="sv-SE" sz="969" dirty="0">
              <a:latin typeface="Eurostile" pitchFamily="34" charset="0"/>
            </a:endParaRPr>
          </a:p>
        </p:txBody>
      </p:sp>
      <p:sp>
        <p:nvSpPr>
          <p:cNvPr id="2" name="Rektangel 1"/>
          <p:cNvSpPr/>
          <p:nvPr/>
        </p:nvSpPr>
        <p:spPr>
          <a:xfrm>
            <a:off x="4765489" y="2056129"/>
            <a:ext cx="2987879" cy="561051"/>
          </a:xfrm>
          <a:prstGeom prst="rect">
            <a:avLst/>
          </a:prstGeom>
        </p:spPr>
        <p:txBody>
          <a:bodyPr wrap="square">
            <a:spAutoFit/>
          </a:bodyPr>
          <a:lstStyle/>
          <a:p>
            <a:pPr algn="ctr"/>
            <a:r>
              <a:rPr lang="es-ES" sz="1523" b="1" i="1" dirty="0">
                <a:solidFill>
                  <a:schemeClr val="bg1"/>
                </a:solidFill>
                <a:latin typeface="Eurostile" pitchFamily="34" charset="0"/>
              </a:rPr>
              <a:t>Características </a:t>
            </a:r>
          </a:p>
          <a:p>
            <a:pPr algn="ctr"/>
            <a:r>
              <a:rPr lang="es-ES" sz="1523" b="1" i="1" dirty="0">
                <a:solidFill>
                  <a:schemeClr val="bg1"/>
                </a:solidFill>
                <a:latin typeface="Eurostile" pitchFamily="34" charset="0"/>
              </a:rPr>
              <a:t>de cita en línea</a:t>
            </a:r>
            <a:endParaRPr lang="sv-SE" sz="1523" b="1" i="1" dirty="0">
              <a:solidFill>
                <a:schemeClr val="bg1"/>
              </a:solidFill>
              <a:latin typeface="Eurostile" pitchFamily="34" charset="0"/>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b="23251"/>
          <a:stretch>
            <a:fillRect/>
          </a:stretch>
        </p:blipFill>
        <p:spPr bwMode="auto">
          <a:xfrm>
            <a:off x="1033153" y="316733"/>
            <a:ext cx="6958941" cy="687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 name="Grupp 17"/>
          <p:cNvGrpSpPr/>
          <p:nvPr/>
        </p:nvGrpSpPr>
        <p:grpSpPr>
          <a:xfrm>
            <a:off x="1033153" y="3954483"/>
            <a:ext cx="3513367" cy="2413453"/>
            <a:chOff x="116632" y="1568624"/>
            <a:chExt cx="6369371" cy="4464496"/>
          </a:xfrm>
        </p:grpSpPr>
        <p:pic>
          <p:nvPicPr>
            <p:cNvPr id="1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632" y="1568624"/>
              <a:ext cx="5661248" cy="2882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2232" y="3296816"/>
              <a:ext cx="5661248" cy="1538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4704" y="4074408"/>
              <a:ext cx="2835747" cy="1958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89040" y="4066148"/>
              <a:ext cx="2696963" cy="1373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9783061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56D2B52B-E73D-4C29-B1EE-BC8ADF15C10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b="23251"/>
          <a:stretch>
            <a:fillRect/>
          </a:stretch>
        </p:blipFill>
        <p:spPr bwMode="auto">
          <a:xfrm>
            <a:off x="1033153" y="316733"/>
            <a:ext cx="6958941" cy="687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Imagen 5">
            <a:extLst>
              <a:ext uri="{FF2B5EF4-FFF2-40B4-BE49-F238E27FC236}">
                <a16:creationId xmlns:a16="http://schemas.microsoft.com/office/drawing/2014/main" id="{DE6B0CF6-18D4-456F-B698-C0A26AD2087E}"/>
              </a:ext>
            </a:extLst>
          </p:cNvPr>
          <p:cNvPicPr>
            <a:picLocks noChangeAspect="1"/>
          </p:cNvPicPr>
          <p:nvPr/>
        </p:nvPicPr>
        <p:blipFill>
          <a:blip r:embed="rId3"/>
          <a:stretch>
            <a:fillRect/>
          </a:stretch>
        </p:blipFill>
        <p:spPr>
          <a:xfrm>
            <a:off x="1033153" y="1239202"/>
            <a:ext cx="3709120" cy="2525224"/>
          </a:xfrm>
          <a:prstGeom prst="rect">
            <a:avLst/>
          </a:prstGeom>
        </p:spPr>
      </p:pic>
      <p:pic>
        <p:nvPicPr>
          <p:cNvPr id="7" name="Imagen 6">
            <a:extLst>
              <a:ext uri="{FF2B5EF4-FFF2-40B4-BE49-F238E27FC236}">
                <a16:creationId xmlns:a16="http://schemas.microsoft.com/office/drawing/2014/main" id="{63B8E278-6349-4F72-A00C-E30CFFDD678C}"/>
              </a:ext>
            </a:extLst>
          </p:cNvPr>
          <p:cNvPicPr>
            <a:picLocks noChangeAspect="1"/>
          </p:cNvPicPr>
          <p:nvPr/>
        </p:nvPicPr>
        <p:blipFill>
          <a:blip r:embed="rId4"/>
          <a:stretch>
            <a:fillRect/>
          </a:stretch>
        </p:blipFill>
        <p:spPr>
          <a:xfrm>
            <a:off x="1033153" y="3960128"/>
            <a:ext cx="5875461" cy="1305658"/>
          </a:xfrm>
          <a:prstGeom prst="rect">
            <a:avLst/>
          </a:prstGeom>
        </p:spPr>
      </p:pic>
      <p:pic>
        <p:nvPicPr>
          <p:cNvPr id="12" name="Imagen 11">
            <a:extLst>
              <a:ext uri="{FF2B5EF4-FFF2-40B4-BE49-F238E27FC236}">
                <a16:creationId xmlns:a16="http://schemas.microsoft.com/office/drawing/2014/main" id="{7DEFB995-19C8-481D-834C-14A69E7931C6}"/>
              </a:ext>
            </a:extLst>
          </p:cNvPr>
          <p:cNvPicPr>
            <a:picLocks noChangeAspect="1"/>
          </p:cNvPicPr>
          <p:nvPr/>
        </p:nvPicPr>
        <p:blipFill>
          <a:blip r:embed="rId5"/>
          <a:stretch>
            <a:fillRect/>
          </a:stretch>
        </p:blipFill>
        <p:spPr>
          <a:xfrm>
            <a:off x="5926468" y="1234365"/>
            <a:ext cx="2343150" cy="2733675"/>
          </a:xfrm>
          <a:prstGeom prst="rect">
            <a:avLst/>
          </a:prstGeom>
        </p:spPr>
      </p:pic>
      <p:pic>
        <p:nvPicPr>
          <p:cNvPr id="8" name="Imagen 7">
            <a:extLst>
              <a:ext uri="{FF2B5EF4-FFF2-40B4-BE49-F238E27FC236}">
                <a16:creationId xmlns:a16="http://schemas.microsoft.com/office/drawing/2014/main" id="{56AF5455-6EDE-4265-8ECB-824671559A1D}"/>
              </a:ext>
            </a:extLst>
          </p:cNvPr>
          <p:cNvPicPr>
            <a:picLocks noChangeAspect="1"/>
          </p:cNvPicPr>
          <p:nvPr/>
        </p:nvPicPr>
        <p:blipFill>
          <a:blip r:embed="rId6"/>
          <a:stretch>
            <a:fillRect/>
          </a:stretch>
        </p:blipFill>
        <p:spPr>
          <a:xfrm>
            <a:off x="5051897" y="3359612"/>
            <a:ext cx="2940197" cy="2916628"/>
          </a:xfrm>
          <a:prstGeom prst="rect">
            <a:avLst/>
          </a:prstGeom>
        </p:spPr>
      </p:pic>
      <p:pic>
        <p:nvPicPr>
          <p:cNvPr id="10" name="Imagen 9">
            <a:extLst>
              <a:ext uri="{FF2B5EF4-FFF2-40B4-BE49-F238E27FC236}">
                <a16:creationId xmlns:a16="http://schemas.microsoft.com/office/drawing/2014/main" id="{9430E41B-D40A-45F7-8B57-329FF6715A78}"/>
              </a:ext>
            </a:extLst>
          </p:cNvPr>
          <p:cNvPicPr>
            <a:picLocks noChangeAspect="1"/>
          </p:cNvPicPr>
          <p:nvPr/>
        </p:nvPicPr>
        <p:blipFill>
          <a:blip r:embed="rId7"/>
          <a:stretch>
            <a:fillRect/>
          </a:stretch>
        </p:blipFill>
        <p:spPr>
          <a:xfrm>
            <a:off x="2453575" y="5125028"/>
            <a:ext cx="4236850" cy="1416239"/>
          </a:xfrm>
          <a:prstGeom prst="rect">
            <a:avLst/>
          </a:prstGeom>
        </p:spPr>
      </p:pic>
    </p:spTree>
    <p:extLst>
      <p:ext uri="{BB962C8B-B14F-4D97-AF65-F5344CB8AC3E}">
        <p14:creationId xmlns:p14="http://schemas.microsoft.com/office/powerpoint/2010/main" val="3213069203"/>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1739</TotalTime>
  <Words>2622</Words>
  <Application>Microsoft Macintosh PowerPoint</Application>
  <PresentationFormat>On-screen Show (4:3)</PresentationFormat>
  <Paragraphs>264</Paragraphs>
  <Slides>26</Slides>
  <Notes>4</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26</vt:i4>
      </vt:variant>
    </vt:vector>
  </HeadingPairs>
  <TitlesOfParts>
    <vt:vector size="38" baseType="lpstr">
      <vt:lpstr>Arial</vt:lpstr>
      <vt:lpstr>Calibri</vt:lpstr>
      <vt:lpstr>Eurostile</vt:lpstr>
      <vt:lpstr>Helvetica Neue Light</vt:lpstr>
      <vt:lpstr>Helvetica Neue Medium</vt:lpstr>
      <vt:lpstr>Helvetica Neue Thin</vt:lpstr>
      <vt:lpstr>QMatic Sans-Extra Black</vt:lpstr>
      <vt:lpstr>SF Pro Display</vt:lpstr>
      <vt:lpstr>Wingdings</vt:lpstr>
      <vt:lpstr>Tema de Office</vt:lpstr>
      <vt:lpstr>1_Tema de Office</vt:lpstr>
      <vt:lpstr>2_Tema de Office</vt:lpstr>
      <vt:lpstr>MANEJO DE FLUJO DE CLIENTES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TÍTULO</dc:title>
  <dc:creator>Basiko</dc:creator>
  <cp:lastModifiedBy>Angelo Lupo</cp:lastModifiedBy>
  <cp:revision>124</cp:revision>
  <dcterms:created xsi:type="dcterms:W3CDTF">2015-05-21T22:28:02Z</dcterms:created>
  <dcterms:modified xsi:type="dcterms:W3CDTF">2022-05-10T17:01:51Z</dcterms:modified>
</cp:coreProperties>
</file>