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72" r:id="rId4"/>
    <p:sldId id="379" r:id="rId5"/>
    <p:sldId id="261" r:id="rId6"/>
    <p:sldId id="384" r:id="rId7"/>
    <p:sldId id="262" r:id="rId8"/>
    <p:sldId id="263" r:id="rId9"/>
    <p:sldId id="387" r:id="rId10"/>
    <p:sldId id="377" r:id="rId11"/>
    <p:sldId id="381" r:id="rId12"/>
    <p:sldId id="264" r:id="rId13"/>
    <p:sldId id="385" r:id="rId14"/>
    <p:sldId id="361" r:id="rId15"/>
    <p:sldId id="382" r:id="rId16"/>
    <p:sldId id="265" r:id="rId17"/>
    <p:sldId id="383" r:id="rId18"/>
    <p:sldId id="266" r:id="rId19"/>
    <p:sldId id="364" r:id="rId20"/>
    <p:sldId id="267" r:id="rId21"/>
    <p:sldId id="380" r:id="rId22"/>
    <p:sldId id="268" r:id="rId23"/>
    <p:sldId id="386" r:id="rId24"/>
    <p:sldId id="269" r:id="rId25"/>
    <p:sldId id="270" r:id="rId26"/>
    <p:sldId id="388" r:id="rId27"/>
    <p:sldId id="258" r:id="rId28"/>
    <p:sldId id="273" r:id="rId2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WgI6+qcOMveUiGTJ7VXWMg==" hashData="rxubwpd3zMD0EW84p4QFks3FQWaaIL9Fla3q7GRbzOJZZvxZy3PIa6smAuDa6w939681AEY9IS5a2RusMGyUM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2284" autoAdjust="0"/>
  </p:normalViewPr>
  <p:slideViewPr>
    <p:cSldViewPr snapToGrid="0" snapToObjects="1">
      <p:cViewPr>
        <p:scale>
          <a:sx n="91" d="100"/>
          <a:sy n="91" d="100"/>
        </p:scale>
        <p:origin x="76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170CD-0246-1D4D-9BAF-5C73539277FB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9515E-74D8-5742-9305-B53F6C8FF9D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3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9515E-74D8-5742-9305-B53F6C8FF9D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74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670ED-0BD0-4DFC-B843-36B4DA9D079D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578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9515E-74D8-5742-9305-B53F6C8FF9D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9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9515E-74D8-5742-9305-B53F6C8FF9D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5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597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222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123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09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56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32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9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01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54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1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4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7568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67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6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42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41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81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06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12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33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84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7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423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94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00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46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2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11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15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2117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748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06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50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8E476-2A01-8C43-A4E4-29F73F73994D}" type="datetimeFigureOut">
              <a:rPr lang="es-ES" smtClean="0"/>
              <a:pPr/>
              <a:t>10/04/2023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12101-A67D-5D4A-A098-4D3BF2826A9E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39F482-F32A-4CAE-BB51-F4CF3F2E23E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267575" y="6391274"/>
            <a:ext cx="1419225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0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1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8E476-2A01-8C43-A4E4-29F73F73994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12101-A67D-5D4A-A098-4D3BF2826A9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2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0.jpeg"/><Relationship Id="rId7" Type="http://schemas.openxmlformats.org/officeDocument/2006/relationships/image" Target="../media/image44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tiff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48.tif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11" Type="http://schemas.openxmlformats.org/officeDocument/2006/relationships/image" Target="../media/image55.png"/><Relationship Id="rId5" Type="http://schemas.openxmlformats.org/officeDocument/2006/relationships/image" Target="../media/image50.jpe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4" Type="http://schemas.openxmlformats.org/officeDocument/2006/relationships/image" Target="../media/image49.tiff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18" Type="http://schemas.openxmlformats.org/officeDocument/2006/relationships/image" Target="../media/image3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sv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svg"/><Relationship Id="rId11" Type="http://schemas.openxmlformats.org/officeDocument/2006/relationships/image" Target="../media/image98.svg"/><Relationship Id="rId5" Type="http://schemas.openxmlformats.org/officeDocument/2006/relationships/image" Target="../media/image92.png"/><Relationship Id="rId15" Type="http://schemas.openxmlformats.org/officeDocument/2006/relationships/image" Target="../media/image102.svg"/><Relationship Id="rId10" Type="http://schemas.openxmlformats.org/officeDocument/2006/relationships/image" Target="../media/image97.png"/><Relationship Id="rId4" Type="http://schemas.openxmlformats.org/officeDocument/2006/relationships/image" Target="../media/image91.svg"/><Relationship Id="rId9" Type="http://schemas.openxmlformats.org/officeDocument/2006/relationships/image" Target="../media/image96.svg"/><Relationship Id="rId1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153846"/>
            <a:ext cx="7772400" cy="1470025"/>
          </a:xfrm>
        </p:spPr>
        <p:txBody>
          <a:bodyPr>
            <a:normAutofit/>
          </a:bodyPr>
          <a:lstStyle/>
          <a:p>
            <a:r>
              <a:rPr lang="is-IS" sz="3300" dirty="0">
                <a:solidFill>
                  <a:schemeClr val="bg1"/>
                </a:solidFill>
                <a:latin typeface="Helvetica Neue Medium"/>
                <a:cs typeface="Helvetica Neue Medium"/>
              </a:rPr>
              <a:t>GESTÃO DO FLUXO DE CLIENTES</a:t>
            </a:r>
            <a:br>
              <a:rPr lang="is-IS" sz="3300" dirty="0">
                <a:solidFill>
                  <a:schemeClr val="bg1"/>
                </a:solidFill>
                <a:latin typeface="Helvetica Neue Medium"/>
                <a:cs typeface="Helvetica Neue Medium"/>
              </a:rPr>
            </a:br>
            <a:endParaRPr lang="es-ES" sz="3300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237616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is-IS" sz="2200" dirty="0">
                <a:solidFill>
                  <a:schemeClr val="bg1"/>
                </a:solidFill>
                <a:latin typeface="Helvetica Neue Thin"/>
                <a:cs typeface="Helvetica Neue Thin"/>
              </a:rPr>
              <a:t>PARA OS SETORES FINANCEIRO - VAREJO - GOVERNAMENTAL - INDÚSTRIAL - COMÉRCIO - SAÚDE.</a:t>
            </a:r>
          </a:p>
          <a:p>
            <a:endParaRPr lang="is-IS" sz="2200" dirty="0">
              <a:solidFill>
                <a:schemeClr val="bg1"/>
              </a:solidFill>
              <a:latin typeface="Helvetica Neue Thin"/>
              <a:cs typeface="Helvetica Neue Thin"/>
            </a:endParaRPr>
          </a:p>
          <a:p>
            <a:r>
              <a:rPr lang="is-IS" sz="1600" dirty="0">
                <a:solidFill>
                  <a:schemeClr val="bg1"/>
                </a:solidFill>
                <a:latin typeface="Helvetica Neue Thin"/>
                <a:cs typeface="Helvetica Neue Thin"/>
              </a:rPr>
              <a:t>Angelo Lupo </a:t>
            </a:r>
          </a:p>
          <a:p>
            <a:r>
              <a:rPr lang="is-IS" sz="1600" dirty="0">
                <a:solidFill>
                  <a:schemeClr val="bg1"/>
                </a:solidFill>
                <a:latin typeface="Helvetica Neue Thin"/>
                <a:cs typeface="Helvetica Neue Thin"/>
              </a:rPr>
              <a:t>2023</a:t>
            </a:r>
            <a:endParaRPr lang="es-ES" sz="1600" dirty="0">
              <a:latin typeface="Helvetica Neue Thin"/>
              <a:cs typeface="Helvetica Neue Thin"/>
            </a:endParaRPr>
          </a:p>
        </p:txBody>
      </p:sp>
      <p:pic>
        <p:nvPicPr>
          <p:cNvPr id="5" name="Imagen 4" descr="logo qlogi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2254686"/>
            <a:ext cx="4294632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58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432000" y="2372883"/>
            <a:ext cx="2736000" cy="278430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Pontos de atendimento em quiosques para autoatendimento ou por meio de reconhecimento facial</a:t>
            </a:r>
          </a:p>
          <a:p>
            <a:pPr marL="342900" indent="-342900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Soluções e atenção na recepção.</a:t>
            </a:r>
          </a:p>
          <a:p>
            <a:pPr marL="342900" indent="-342900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Módulos por seção ou áreas</a:t>
            </a:r>
          </a:p>
          <a:p>
            <a:pPr marL="342900" indent="-342900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Impressoras de tickets, SMS/</a:t>
            </a:r>
            <a:r>
              <a:rPr lang="pt-BR" sz="1200" dirty="0" err="1">
                <a:ea typeface="MS PGothic" pitchFamily="34" charset="-128"/>
              </a:rPr>
              <a:t>Whatsapp</a:t>
            </a:r>
            <a:r>
              <a:rPr lang="pt-BR" sz="1200" dirty="0">
                <a:ea typeface="MS PGothic" pitchFamily="34" charset="-128"/>
              </a:rPr>
              <a:t>, mini impressora e muito mais.</a:t>
            </a:r>
          </a:p>
          <a:p>
            <a:pPr marL="342900" indent="-342900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Publicidade - na sinalização e nos tickets</a:t>
            </a:r>
            <a:endParaRPr lang="en-GB" sz="1200" dirty="0">
              <a:ea typeface="MS PGothic" pitchFamily="34" charset="-128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70949" y="161636"/>
            <a:ext cx="8287200" cy="134715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dirty="0">
                <a:latin typeface="Arial" pitchFamily="34" charset="0"/>
                <a:ea typeface="+mj-ea"/>
                <a:cs typeface="Arial" pitchFamily="34" charset="0"/>
              </a:rPr>
              <a:t>2a. Chegada - Recepção ou Self-service. O cliente seleciona o serviço adequado às suas necessidades, pode identificar-se e utilizar o Serviço VIP.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3207253" y="2372883"/>
            <a:ext cx="2736000" cy="34563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Os clientes recebem as informações necessárias para selecionar o serviço que desejam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Clientes preparados para atendimento: documentos necessários, informações gerais, promoção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O cliente conhece as necessidades de seus usuários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Os clientes têm privacidade e confidencialidade</a:t>
            </a: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Redução do tempo médio de espera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5982617" y="2372883"/>
            <a:ext cx="2736000" cy="278430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fontAlgn="auto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Como você identifica a solicitação de serviço de um cliente?</a:t>
            </a:r>
          </a:p>
          <a:p>
            <a:pPr marL="342900" marR="0" lvl="0" indent="-342900" fontAlgn="auto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Como você identifica um cliente específico na chegada, por exemplo, um cliente VIP?</a:t>
            </a:r>
          </a:p>
          <a:p>
            <a:pPr marL="342900" marR="0" lvl="0" indent="-342900" fontAlgn="auto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Como você sabe quando o processo de atendimento ao cliente começa?</a:t>
            </a:r>
          </a:p>
          <a:p>
            <a:pPr marL="342900" marR="0" lvl="0" indent="-342900" fontAlgn="auto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Quando você começa a obter dados (informações de administrador ou MI?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417921" y="1604797"/>
            <a:ext cx="3215927" cy="960107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Solução CFS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352543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Benefícios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630049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Perguntas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921" y="5306563"/>
            <a:ext cx="2532063" cy="1354137"/>
          </a:xfrm>
          <a:prstGeom prst="rect">
            <a:avLst/>
          </a:prstGeom>
          <a:ln w="3175">
            <a:solidFill>
              <a:srgbClr val="1671B9"/>
            </a:solidFill>
          </a:ln>
          <a:effectLst>
            <a:softEdge rad="112500"/>
          </a:effec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525435" y="4965583"/>
            <a:ext cx="1452975" cy="1695117"/>
            <a:chOff x="433" y="1824"/>
            <a:chExt cx="1855" cy="2178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3" y="1824"/>
              <a:ext cx="911" cy="2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0" y="1824"/>
              <a:ext cx="848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9A79366-D05A-4C45-BFD9-9BA74BFF8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664" y="4410608"/>
            <a:ext cx="1038295" cy="1695117"/>
          </a:xfrm>
          <a:prstGeom prst="rect">
            <a:avLst/>
          </a:prstGeom>
        </p:spPr>
      </p:pic>
      <p:pic>
        <p:nvPicPr>
          <p:cNvPr id="17" name="Imagen 8">
            <a:extLst>
              <a:ext uri="{FF2B5EF4-FFF2-40B4-BE49-F238E27FC236}">
                <a16:creationId xmlns:a16="http://schemas.microsoft.com/office/drawing/2014/main" id="{146A94E5-D9E6-3E4F-B78E-068B3AE7F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028" y="4663503"/>
            <a:ext cx="637494" cy="8097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B88E0E-BAB0-EF4B-9461-2DD2DEEC3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740" y="5562488"/>
            <a:ext cx="825367" cy="8496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D6E2FB-5446-5C46-BBFC-7F6295837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6807" y="4810170"/>
            <a:ext cx="694043" cy="69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22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78B19683-7A9C-4835-AEE6-C0494EF250B3}"/>
              </a:ext>
            </a:extLst>
          </p:cNvPr>
          <p:cNvSpPr txBox="1">
            <a:spLocks/>
          </p:cNvSpPr>
          <p:nvPr/>
        </p:nvSpPr>
        <p:spPr>
          <a:xfrm>
            <a:off x="470949" y="161636"/>
            <a:ext cx="8287200" cy="134715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pt-BR" dirty="0"/>
              <a:t>QRECEPÇÃO – Identifique o cliente e imprima boletos virtuais ou físicos conforme a necessidade.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A4E65E-95F1-4FD9-9F14-D51CA2AF3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01" y="880930"/>
            <a:ext cx="7410450" cy="29241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222EBB4-5AA3-4452-94B6-D17D3F2E8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933443"/>
            <a:ext cx="4572000" cy="3743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53188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31" y="288329"/>
            <a:ext cx="1653397" cy="1564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8" y="4965883"/>
            <a:ext cx="1535469" cy="1345720"/>
          </a:xfrm>
          <a:prstGeom prst="rect">
            <a:avLst/>
          </a:prstGeom>
        </p:spPr>
      </p:pic>
      <p:pic>
        <p:nvPicPr>
          <p:cNvPr id="7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85" y="380659"/>
            <a:ext cx="1835198" cy="1285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925" y="2491069"/>
            <a:ext cx="1017775" cy="1661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39" y="288329"/>
            <a:ext cx="2264248" cy="1698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40" y="2123912"/>
            <a:ext cx="2264248" cy="16981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85" y="1953591"/>
            <a:ext cx="1812334" cy="1359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62" y="4579204"/>
            <a:ext cx="1827275" cy="137045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54038" y="4474469"/>
            <a:ext cx="2264249" cy="1475191"/>
            <a:chOff x="2748930" y="4865298"/>
            <a:chExt cx="2556316" cy="187672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930" y="4865298"/>
              <a:ext cx="2556316" cy="187672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484176" y="4902631"/>
              <a:ext cx="759417" cy="216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Imagen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091" y="4960433"/>
              <a:ext cx="567585" cy="10137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53" y="293632"/>
            <a:ext cx="1122854" cy="1559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554" y="1922336"/>
            <a:ext cx="1224243" cy="21920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17" y="4338515"/>
            <a:ext cx="1095768" cy="1998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62" y="3348692"/>
            <a:ext cx="1855857" cy="109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13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E8AB17-D300-4DB2-AF72-736DCCC25403}"/>
              </a:ext>
            </a:extLst>
          </p:cNvPr>
          <p:cNvSpPr txBox="1">
            <a:spLocks/>
          </p:cNvSpPr>
          <p:nvPr/>
        </p:nvSpPr>
        <p:spPr>
          <a:xfrm>
            <a:off x="427708" y="127000"/>
            <a:ext cx="8287200" cy="111990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dirty="0">
                <a:latin typeface="Arial" pitchFamily="34" charset="0"/>
                <a:ea typeface="+mj-ea"/>
                <a:cs typeface="Arial" pitchFamily="34" charset="0"/>
              </a:rPr>
              <a:t>2C. Chegada – Notificações: Receba uma mensagem SMS antes de ser atendido enquanto saboreia um café ou faz compras.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Imagen 1" descr="image001">
            <a:extLst>
              <a:ext uri="{FF2B5EF4-FFF2-40B4-BE49-F238E27FC236}">
                <a16:creationId xmlns:a16="http://schemas.microsoft.com/office/drawing/2014/main" id="{CB8A887B-EA58-4D74-A15B-9C1C19362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8" y="1532150"/>
            <a:ext cx="3905141" cy="332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n 3" descr="image003">
            <a:extLst>
              <a:ext uri="{FF2B5EF4-FFF2-40B4-BE49-F238E27FC236}">
                <a16:creationId xmlns:a16="http://schemas.microsoft.com/office/drawing/2014/main" id="{38C393B7-877B-4768-841F-32498C49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37" y="3045972"/>
            <a:ext cx="3934068" cy="33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9D1F3A8-A7D5-4D25-8C73-2D801648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32849" y="1858672"/>
            <a:ext cx="4494601" cy="449460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2724320-EA55-4A48-B871-4F3202D6E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307" y="1701565"/>
            <a:ext cx="873144" cy="8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2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7" y="5367647"/>
            <a:ext cx="8449396" cy="786080"/>
          </a:xfrm>
          <a:prstGeom prst="rect">
            <a:avLst/>
          </a:prstGeom>
        </p:spPr>
      </p:pic>
      <p:sp>
        <p:nvSpPr>
          <p:cNvPr id="2" name="Content Placeholder 1"/>
          <p:cNvSpPr txBox="1">
            <a:spLocks/>
          </p:cNvSpPr>
          <p:nvPr/>
        </p:nvSpPr>
        <p:spPr>
          <a:xfrm>
            <a:off x="419833" y="2234546"/>
            <a:ext cx="2736000" cy="26952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Informar os clientes e encaminhá-los para a estação de trabalho correta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Soluções de mídia digital que permitem a exibição de informações de filas mescladas com entretenimento e mensagens específicas para atender às necessidades dos clientes.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Sinalização digital avançada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Barreiras ATM com sensores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Publicidade - na sinalização e nos bilhetes</a:t>
            </a:r>
            <a:endParaRPr lang="es-ES" sz="1200" dirty="0">
              <a:ea typeface="MS PGothic" pitchFamily="34" charset="-128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395536" y="184727"/>
            <a:ext cx="8287200" cy="131433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dirty="0">
                <a:latin typeface="Arial" pitchFamily="34" charset="0"/>
                <a:ea typeface="+mj-ea"/>
                <a:cs typeface="Arial" pitchFamily="34" charset="0"/>
              </a:rPr>
              <a:t>3. Fila e espera: o cliente é informado e entretido enquanto espera, recebe instruções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194893" y="2250568"/>
            <a:ext cx="2736000" cy="287802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fontAlgn="auto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Clientes em geral não precisam fazer fila esperando para serem atendidos</a:t>
            </a:r>
          </a:p>
          <a:p>
            <a:pPr marL="342900" marR="0" lvl="0" indent="-342900" fontAlgn="auto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O Cliente tem mais privacidade</a:t>
            </a:r>
          </a:p>
          <a:p>
            <a:pPr marL="342900" marR="0" lvl="0" indent="-342900" fontAlgn="auto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Cliente "no processo de sentir"</a:t>
            </a:r>
          </a:p>
          <a:p>
            <a:pPr marL="342900" marR="0" lvl="0" indent="-342900" fontAlgn="auto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O tempo mínimo de espera é percebido</a:t>
            </a:r>
          </a:p>
          <a:p>
            <a:pPr marL="342900" marR="0" lvl="0" indent="-342900" fontAlgn="auto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Informação disponível sobre quando e onde ir através de plasmas ou LCD</a:t>
            </a:r>
          </a:p>
          <a:p>
            <a:pPr marL="342900" marR="0" lvl="0" indent="-342900" fontAlgn="auto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Clientes preparados para reduzir o tempo de atendimento</a:t>
            </a:r>
          </a:p>
          <a:p>
            <a:pPr marL="342900" marR="0" lvl="0" indent="-342900" fontAlgn="auto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Maior satisfação da equipe: ambiente menos estressante</a:t>
            </a:r>
          </a:p>
          <a:p>
            <a:pPr marL="342900" marR="0" lvl="0" indent="-342900" fontAlgn="auto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Publicidade para clientes - receita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79212" y="2250568"/>
            <a:ext cx="2736000" cy="327349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Como você torna a fila justa e lógica?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Como você torna o tempo de espera do cliente uma boa experiência?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Qual é a melhor forma de aproveitar o tempo que o cliente passa nas suas agências quando está à espera?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Como você informa aos clientes onde e quando ir?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Quanto tempo os clientes esperam?</a:t>
            </a:r>
            <a:endParaRPr lang="en-GB" sz="1200" dirty="0">
              <a:ea typeface="MS PGothic" pitchFamily="34" charset="-128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683568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Solução CFS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352543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Benefícios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630049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Perguntas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00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78B19683-7A9C-4835-AEE6-C0494EF250B3}"/>
              </a:ext>
            </a:extLst>
          </p:cNvPr>
          <p:cNvSpPr txBox="1">
            <a:spLocks/>
          </p:cNvSpPr>
          <p:nvPr/>
        </p:nvSpPr>
        <p:spPr>
          <a:xfrm>
            <a:off x="470949" y="161636"/>
            <a:ext cx="8287200" cy="134715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s-G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Sinalização</a:t>
            </a:r>
            <a:r>
              <a:rPr kumimoji="0" lang="es-G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digital </a:t>
            </a:r>
            <a:r>
              <a:rPr kumimoji="0" lang="es-GT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avançada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40ECD58-044B-4779-91BB-EEA9A27B9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926" y="327100"/>
            <a:ext cx="4659140" cy="3592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344507B-4C5F-4FDF-A354-CB14A823D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83" y="4609614"/>
            <a:ext cx="6793993" cy="213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5696CAF-9606-46BE-9D36-B37E2CA5B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8973" y="840010"/>
            <a:ext cx="6541478" cy="410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1392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414914" y="2305481"/>
            <a:ext cx="2736000" cy="220824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Informações do histórico do cliente disponíveis no sistema.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Identifique o cliente pelo nome para oferecer um atendimento mais personalizado.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Fornecer orientação adequada ao cliente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Medir a satisfação do serviço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Gravar a conversa cliente-funcionário no atendimento prestado durante o atendimento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428400" y="242455"/>
            <a:ext cx="8287200" cy="819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63538" lvl="0" indent="-363538" algn="ctr">
              <a:spcBef>
                <a:spcPct val="0"/>
              </a:spcBef>
              <a:defRPr/>
            </a:pPr>
            <a:r>
              <a:rPr lang="pt-BR" sz="4400" dirty="0">
                <a:latin typeface="Arial" pitchFamily="34" charset="0"/>
                <a:ea typeface="+mj-ea"/>
                <a:cs typeface="Arial" pitchFamily="34" charset="0"/>
              </a:rPr>
              <a:t>4a. Atendimento: A equipe é treinada com base no conhecimento das necessidades do cliente e no histórico de atendimento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150914" y="2305084"/>
            <a:ext cx="2736000" cy="260724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O atendimento ao cliente melhora com funcionários bem preparados, antes de atender um cliente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Tempo de transação reduzido por ter uma equipe bem treinada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A satisfação da equipe é melhorada usando a competência principal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A equipe está preparada e pode se concentrar em </a:t>
            </a:r>
            <a:r>
              <a:rPr lang="pt-BR" sz="1200" dirty="0" err="1">
                <a:ea typeface="MS PGothic" pitchFamily="34" charset="-128"/>
              </a:rPr>
              <a:t>upselling</a:t>
            </a:r>
            <a:r>
              <a:rPr lang="pt-BR" sz="1200" dirty="0">
                <a:ea typeface="MS PGothic" pitchFamily="34" charset="-128"/>
              </a:rPr>
              <a:t> e </a:t>
            </a:r>
            <a:r>
              <a:rPr lang="pt-BR" sz="1200" dirty="0" err="1">
                <a:ea typeface="MS PGothic" pitchFamily="34" charset="-128"/>
              </a:rPr>
              <a:t>cross-selling</a:t>
            </a:r>
            <a:r>
              <a:rPr lang="pt-BR" sz="1200" dirty="0">
                <a:ea typeface="MS PGothic" pitchFamily="34" charset="-128"/>
              </a:rPr>
              <a:t> para gerar mais receita</a:t>
            </a:r>
            <a:endParaRPr lang="en-GB" sz="1200" dirty="0">
              <a:ea typeface="MS PGothic" pitchFamily="34" charset="-128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79212" y="2289326"/>
            <a:ext cx="2736000" cy="1449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Como os funcionários são preparados para uma solicitação específica do cliente?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Como você conhece o histórico de atendimento de um cliente?</a:t>
            </a:r>
            <a:endParaRPr lang="es-ES" sz="1200" dirty="0">
              <a:ea typeface="MS PGothic" pitchFamily="34" charset="-128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683568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Solução CFS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352543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Benefícios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630049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Perguntas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8325D7-3195-4F48-8634-2F05333C0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8" y="4912325"/>
            <a:ext cx="3990109" cy="1870522"/>
          </a:xfrm>
          <a:prstGeom prst="rect">
            <a:avLst/>
          </a:prstGeom>
        </p:spPr>
      </p:pic>
      <p:pic>
        <p:nvPicPr>
          <p:cNvPr id="14" name="Imagen 2">
            <a:extLst>
              <a:ext uri="{FF2B5EF4-FFF2-40B4-BE49-F238E27FC236}">
                <a16:creationId xmlns:a16="http://schemas.microsoft.com/office/drawing/2014/main" id="{499AEC0B-67AF-114E-8557-57D6CA84E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755" y="4191990"/>
            <a:ext cx="2558141" cy="234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30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638239"/>
            <a:ext cx="8728364" cy="5455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80730" y="638239"/>
            <a:ext cx="3510314" cy="67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1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414914" y="2207299"/>
            <a:ext cx="2736000" cy="20665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Identificação do cliente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Roteamento Baseado em Habilidade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Otimização de fila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Sinalização para indicar onde ir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Soluções de ponto de serviço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Cumprimentando o cliente</a:t>
            </a:r>
            <a:endParaRPr lang="en-GB" sz="1200" dirty="0">
              <a:ea typeface="MS PGothic" pitchFamily="34" charset="-128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428400" y="161636"/>
            <a:ext cx="8287200" cy="13380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3538" lvl="0" indent="-363538" algn="ctr">
              <a:spcBef>
                <a:spcPct val="0"/>
              </a:spcBef>
              <a:defRPr/>
            </a:pPr>
            <a:r>
              <a:rPr lang="pt-BR" sz="2400" dirty="0">
                <a:latin typeface="Arial" pitchFamily="34" charset="0"/>
                <a:ea typeface="+mj-ea"/>
                <a:cs typeface="Arial" pitchFamily="34" charset="0"/>
              </a:rPr>
              <a:t>4b. Serviço: o cliente recebe o serviço com base em suas necessidades e identidade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203848" y="2207299"/>
            <a:ext cx="2736000" cy="45314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Identificação do cliente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Roteamento Baseado em Habilidade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Otimização de fila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Melhor atendimento ao cliente por meio da entrega de serviços combinados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Gestão de pessoas aprimorada: necessidades e habilidades mistas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A satisfação da equipe é melhorada usando a competência principal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Tempo de serviço reduzido, pois a equipe pode se concentrar em suas principais áreas de serviço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Os funcionários estão preparados e focados em suas principais áreas de serviço – Gerar oportunidades de </a:t>
            </a:r>
            <a:r>
              <a:rPr lang="pt-BR" sz="1200" dirty="0" err="1">
                <a:ea typeface="MS PGothic" pitchFamily="34" charset="-128"/>
              </a:rPr>
              <a:t>up-sell</a:t>
            </a:r>
            <a:r>
              <a:rPr lang="pt-BR" sz="1200" dirty="0">
                <a:ea typeface="MS PGothic" pitchFamily="34" charset="-128"/>
              </a:rPr>
              <a:t> e </a:t>
            </a:r>
            <a:r>
              <a:rPr lang="pt-BR" sz="1200" dirty="0" err="1">
                <a:ea typeface="MS PGothic" pitchFamily="34" charset="-128"/>
              </a:rPr>
              <a:t>cross-sell</a:t>
            </a:r>
            <a:endParaRPr lang="es-ES" sz="1200" dirty="0">
              <a:ea typeface="MS PGothic" pitchFamily="34" charset="-128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79212" y="2207299"/>
            <a:ext cx="2736000" cy="36575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Como você informa aos clientes onde e quando ir?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Como o pessoal mais adequado se relaciona com as solicitações de atendimento ao cliente?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Como você otimiza suas filas para um tempo de espera mínimo?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Tem algum valor para você ter a equipe mais adequada para atender um cliente em comparação com a equipe média?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A experiência do cliente é satisfatória?</a:t>
            </a:r>
            <a:endParaRPr lang="en-GB" sz="1200" dirty="0">
              <a:ea typeface="MS PGothic" pitchFamily="34" charset="-128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683568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Solução CFS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352543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  Benefícios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630049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  Perguntas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Qlogik\Documents\Q Logik\Folletos\Imágenes\QMobility loo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794" y="4175759"/>
            <a:ext cx="2546160" cy="2357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0443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29D4F60-168A-4619-9BC6-A5D1D1498A6B}"/>
              </a:ext>
            </a:extLst>
          </p:cNvPr>
          <p:cNvSpPr txBox="1">
            <a:spLocks/>
          </p:cNvSpPr>
          <p:nvPr/>
        </p:nvSpPr>
        <p:spPr>
          <a:xfrm>
            <a:off x="428400" y="161636"/>
            <a:ext cx="8287200" cy="13380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3538" lvl="0" indent="-363538" algn="ctr">
              <a:spcBef>
                <a:spcPct val="0"/>
              </a:spcBef>
              <a:defRPr/>
            </a:pPr>
            <a:r>
              <a:rPr lang="pt-BR" sz="2400" dirty="0">
                <a:latin typeface="Arial" pitchFamily="34" charset="0"/>
                <a:ea typeface="+mj-ea"/>
                <a:cs typeface="Arial" pitchFamily="34" charset="0"/>
              </a:rPr>
              <a:t>4c. Serviço: QRECORDER, uma licença de software opcional usada para melhorar o desempenho de seus funcionários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3E5F2A-018E-4920-A0A3-3B75736D0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1" y="4018649"/>
            <a:ext cx="7596555" cy="23165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037C66-1A8E-4B49-8F61-E63E3E947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20" y="1371128"/>
            <a:ext cx="7596556" cy="232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00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501DAB-257B-054A-A8EF-6D5ECD29C1C1}"/>
              </a:ext>
            </a:extLst>
          </p:cNvPr>
          <p:cNvSpPr/>
          <p:nvPr/>
        </p:nvSpPr>
        <p:spPr>
          <a:xfrm>
            <a:off x="789709" y="2832377"/>
            <a:ext cx="75645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/>
              <a:t>Solução</a:t>
            </a:r>
            <a:r>
              <a:rPr lang="es-ES" sz="2800" b="1" dirty="0"/>
              <a:t> inteligente para </a:t>
            </a:r>
            <a:r>
              <a:rPr lang="es-ES" sz="2800" b="1" dirty="0" err="1"/>
              <a:t>melhorar</a:t>
            </a:r>
            <a:r>
              <a:rPr lang="es-ES" sz="2800" b="1" dirty="0"/>
              <a:t> o </a:t>
            </a:r>
            <a:r>
              <a:rPr lang="es-ES" sz="2800" b="1" dirty="0" err="1"/>
              <a:t>fluxo</a:t>
            </a:r>
            <a:r>
              <a:rPr lang="es-ES" sz="2800" b="1" dirty="0"/>
              <a:t> de clientes </a:t>
            </a:r>
            <a:r>
              <a:rPr lang="es-ES" sz="2800" b="1" dirty="0" err="1"/>
              <a:t>sob</a:t>
            </a:r>
            <a:r>
              <a:rPr lang="es-ES" sz="2800" b="1" dirty="0"/>
              <a:t> medida para todos os tipos de clientes e </a:t>
            </a:r>
            <a:r>
              <a:rPr lang="es-ES" sz="2800" b="1" dirty="0" err="1"/>
              <a:t>suas</a:t>
            </a:r>
            <a:r>
              <a:rPr lang="es-ES" sz="2800" b="1" dirty="0"/>
              <a:t> </a:t>
            </a:r>
            <a:r>
              <a:rPr lang="es-ES" sz="2800" b="1" dirty="0" err="1"/>
              <a:t>necessidades</a:t>
            </a:r>
            <a:r>
              <a:rPr lang="es-ES" sz="2800" b="1" dirty="0"/>
              <a:t>.</a:t>
            </a:r>
          </a:p>
          <a:p>
            <a:pPr algn="ctr"/>
            <a:endParaRPr lang="es-ES" sz="2800" b="1" dirty="0"/>
          </a:p>
          <a:p>
            <a:pPr algn="ctr"/>
            <a:r>
              <a:rPr lang="es-ES" sz="2800" i="1" dirty="0" err="1"/>
              <a:t>Arquiteturas</a:t>
            </a:r>
            <a:r>
              <a:rPr lang="es-ES" sz="2800" i="1" dirty="0"/>
              <a:t> </a:t>
            </a:r>
            <a:r>
              <a:rPr lang="es-ES" sz="2800" i="1" dirty="0" err="1"/>
              <a:t>disponíveis</a:t>
            </a:r>
            <a:r>
              <a:rPr lang="es-ES" sz="2800" i="1" dirty="0"/>
              <a:t> de </a:t>
            </a:r>
            <a:r>
              <a:rPr lang="es-ES" sz="2800" i="1" dirty="0" err="1"/>
              <a:t>sua</a:t>
            </a:r>
            <a:r>
              <a:rPr lang="es-ES" sz="2800" i="1" dirty="0"/>
              <a:t> </a:t>
            </a:r>
            <a:r>
              <a:rPr lang="es-ES" sz="2800" i="1" dirty="0" err="1"/>
              <a:t>escolha</a:t>
            </a:r>
            <a:r>
              <a:rPr lang="es-ES" sz="2800" i="1" dirty="0"/>
              <a:t>:</a:t>
            </a:r>
          </a:p>
          <a:p>
            <a:pPr algn="ctr"/>
            <a:r>
              <a:rPr lang="es-ES" sz="2800" i="1" dirty="0" err="1"/>
              <a:t>Autônomas</a:t>
            </a:r>
            <a:r>
              <a:rPr lang="es-ES" sz="2800" i="1" dirty="0"/>
              <a:t>, centralizadas </a:t>
            </a:r>
            <a:r>
              <a:rPr lang="es-ES" sz="2800" i="1" dirty="0" err="1"/>
              <a:t>ou</a:t>
            </a:r>
            <a:r>
              <a:rPr lang="es-ES" sz="2800" i="1" dirty="0"/>
              <a:t> </a:t>
            </a:r>
            <a:r>
              <a:rPr lang="es-ES" sz="2800" i="1" dirty="0" err="1"/>
              <a:t>distribuídas</a:t>
            </a:r>
            <a:r>
              <a:rPr lang="es-ES" sz="2800" i="1" dirty="0"/>
              <a:t> </a:t>
            </a:r>
          </a:p>
          <a:p>
            <a:pPr algn="ctr"/>
            <a:r>
              <a:rPr lang="es-ES" sz="2800" i="1" dirty="0"/>
              <a:t>(</a:t>
            </a:r>
            <a:r>
              <a:rPr lang="es-ES" sz="2800" i="1" dirty="0" err="1"/>
              <a:t>Nas</a:t>
            </a:r>
            <a:r>
              <a:rPr lang="es-ES" sz="2800" i="1" dirty="0"/>
              <a:t> </a:t>
            </a:r>
            <a:r>
              <a:rPr lang="es-ES" sz="2800" i="1" dirty="0" err="1"/>
              <a:t>versões</a:t>
            </a:r>
            <a:r>
              <a:rPr lang="es-ES" sz="2800" i="1" dirty="0"/>
              <a:t> Light-Suite-Enterprise).</a:t>
            </a:r>
          </a:p>
          <a:p>
            <a:pPr algn="ctr"/>
            <a:endParaRPr lang="es-ES" sz="2800" b="1" dirty="0"/>
          </a:p>
        </p:txBody>
      </p:sp>
      <p:pic>
        <p:nvPicPr>
          <p:cNvPr id="4" name="Imagen 82" descr="Logotipo&#10;&#10;Descripción generada automáticamente">
            <a:extLst>
              <a:ext uri="{FF2B5EF4-FFF2-40B4-BE49-F238E27FC236}">
                <a16:creationId xmlns:a16="http://schemas.microsoft.com/office/drawing/2014/main" id="{F06795F1-B6E1-9676-6252-AC23F2173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95" y="841194"/>
            <a:ext cx="5597610" cy="12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64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395263" y="2228866"/>
            <a:ext cx="2736000" cy="26014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Unidades de feedback para fornecer sugestões e pesquisas para obter dados qualitativos sobre a percepção do cliente.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Telas sensíveis ao toque para aplicação de pesquisas pessoais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Ponto de atendimento (Quiosque) para usos e soluções múltiplas.</a:t>
            </a:r>
            <a:endParaRPr lang="en-GB" sz="1200" dirty="0">
              <a:ea typeface="MS PGothic" pitchFamily="34" charset="-128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428400" y="138545"/>
            <a:ext cx="8287200" cy="13611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3538" lvl="0" indent="-363538" algn="ctr">
              <a:spcBef>
                <a:spcPct val="0"/>
              </a:spcBef>
              <a:defRPr/>
            </a:pPr>
            <a:r>
              <a:rPr lang="pt-BR" sz="2400" dirty="0">
                <a:latin typeface="Arial" pitchFamily="34" charset="0"/>
                <a:ea typeface="+mj-ea"/>
                <a:cs typeface="Arial" pitchFamily="34" charset="0"/>
              </a:rPr>
              <a:t>5. Pós-atendimento: o cliente fornece feedback sobre a experiência do serviço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190278" y="2242794"/>
            <a:ext cx="2736000" cy="18707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es-ES" sz="1200" dirty="0">
                <a:ea typeface="MS PGothic" pitchFamily="34" charset="-128"/>
              </a:rPr>
              <a:t>Comentarios inmediatos después de que el cliente recibió el servicio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es-ES" sz="1200" dirty="0">
                <a:ea typeface="MS PGothic" pitchFamily="34" charset="-128"/>
              </a:rPr>
              <a:t>Comprensión administrativa de lo que los clientes realmente sienten y piensan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es-ES" sz="1200" dirty="0">
                <a:ea typeface="MS PGothic" pitchFamily="34" charset="-128"/>
              </a:rPr>
              <a:t>Mejora basada en el conocimiento</a:t>
            </a:r>
            <a:endParaRPr lang="en-GB" sz="1200" dirty="0">
              <a:ea typeface="MS PGothic" pitchFamily="34" charset="-128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070427" y="2228866"/>
            <a:ext cx="2736000" cy="21213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es-ES" sz="1200" dirty="0">
                <a:ea typeface="MS PGothic" pitchFamily="34" charset="-128"/>
              </a:rPr>
              <a:t>¿Cómo obtiene comentarios sobre el servicio prestado por un cliente?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es-ES" sz="1200" dirty="0">
                <a:ea typeface="MS PGothic" pitchFamily="34" charset="-128"/>
              </a:rPr>
              <a:t>¿Cómo utiliza la información de comentarios sobre la experiencia del servicio?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683568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Solução CFS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352543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Beneficio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630049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Perguntas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" descr="page1image1725216">
            <a:extLst>
              <a:ext uri="{FF2B5EF4-FFF2-40B4-BE49-F238E27FC236}">
                <a16:creationId xmlns:a16="http://schemas.microsoft.com/office/drawing/2014/main" id="{E97553DB-79C8-B14C-9E9F-3CCA2FC15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458" y="4113498"/>
            <a:ext cx="3174505" cy="258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AF9FF4-2551-6143-A3C3-810CBA980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t="25108" r="22961" b="954"/>
          <a:stretch/>
        </p:blipFill>
        <p:spPr>
          <a:xfrm>
            <a:off x="6720333" y="4242593"/>
            <a:ext cx="2154621" cy="1856993"/>
          </a:xfrm>
          <a:prstGeom prst="rect">
            <a:avLst/>
          </a:prstGeom>
        </p:spPr>
      </p:pic>
      <p:pic>
        <p:nvPicPr>
          <p:cNvPr id="1025" name="Picture 1" descr="page1image23857392">
            <a:extLst>
              <a:ext uri="{FF2B5EF4-FFF2-40B4-BE49-F238E27FC236}">
                <a16:creationId xmlns:a16="http://schemas.microsoft.com/office/drawing/2014/main" id="{EA20B916-CD5E-649A-7617-1A39D1DC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16" y="4261571"/>
            <a:ext cx="1795301" cy="243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6F6C6B2-3220-3C3F-A8E3-C619F28B9A17}"/>
              </a:ext>
            </a:extLst>
          </p:cNvPr>
          <p:cNvSpPr/>
          <p:nvPr/>
        </p:nvSpPr>
        <p:spPr>
          <a:xfrm>
            <a:off x="683568" y="4719145"/>
            <a:ext cx="2175246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Escaneie o QR </a:t>
            </a:r>
            <a:r>
              <a:rPr lang="pt-BR" sz="1400" dirty="0" err="1">
                <a:solidFill>
                  <a:schemeClr val="tx1"/>
                </a:solidFill>
              </a:rPr>
              <a:t>code</a:t>
            </a:r>
            <a:r>
              <a:rPr lang="pt-BR" sz="1400" dirty="0">
                <a:solidFill>
                  <a:schemeClr val="tx1"/>
                </a:solidFill>
              </a:rPr>
              <a:t> e nos de sua opinião</a:t>
            </a:r>
          </a:p>
        </p:txBody>
      </p:sp>
    </p:spTree>
    <p:extLst>
      <p:ext uri="{BB962C8B-B14F-4D97-AF65-F5344CB8AC3E}">
        <p14:creationId xmlns:p14="http://schemas.microsoft.com/office/powerpoint/2010/main" val="1009696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78B19683-7A9C-4835-AEE6-C0494EF250B3}"/>
              </a:ext>
            </a:extLst>
          </p:cNvPr>
          <p:cNvSpPr txBox="1">
            <a:spLocks/>
          </p:cNvSpPr>
          <p:nvPr/>
        </p:nvSpPr>
        <p:spPr>
          <a:xfrm>
            <a:off x="470949" y="161636"/>
            <a:ext cx="8287200" cy="134715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2400" dirty="0">
                <a:latin typeface="Arial" pitchFamily="34" charset="0"/>
                <a:ea typeface="+mj-ea"/>
                <a:cs typeface="Arial" pitchFamily="34" charset="0"/>
              </a:rPr>
              <a:t>QSURVEY – Reunir informações nunca foi tão fácil para melhorar o serviço ou atendimento.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51CBA9-7426-49C2-A2FB-C8EAAB46E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66" y="1040263"/>
            <a:ext cx="3619793" cy="2669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C1369E-BF40-4A40-9103-24F88A1CD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71" y="1321826"/>
            <a:ext cx="4365122" cy="3265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F3F25CC-9458-43EC-99D5-A44AD6E67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915" y="3910264"/>
            <a:ext cx="3722914" cy="2326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4887" t="4118" r="7594" b="5725"/>
          <a:stretch>
            <a:fillRect/>
          </a:stretch>
        </p:blipFill>
        <p:spPr bwMode="auto">
          <a:xfrm>
            <a:off x="204330" y="3115243"/>
            <a:ext cx="1339264" cy="266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 descr="qr sURVE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252" y="3910264"/>
            <a:ext cx="2052522" cy="277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68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414914" y="2324876"/>
            <a:ext cx="2736000" cy="240026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Alertas e alarmes via e-mail, tela pop-up, telas, monitores ou mensagens via SMS.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Capture dados para analisar a experiência do cliente.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Ferramenta de relatórios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Aplicativo de painel on-line (dashboard)</a:t>
            </a:r>
            <a:endParaRPr lang="en-GB" sz="1200" dirty="0">
              <a:ea typeface="MS PGothic" pitchFamily="34" charset="-128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428400" y="138545"/>
            <a:ext cx="8287200" cy="13611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3538" lvl="0" indent="-363538" algn="ctr">
              <a:spcBef>
                <a:spcPct val="0"/>
              </a:spcBef>
              <a:defRPr/>
            </a:pPr>
            <a:r>
              <a:rPr lang="pt-BR" sz="2000" dirty="0">
                <a:latin typeface="Arial" pitchFamily="34" charset="0"/>
                <a:ea typeface="+mj-ea"/>
                <a:cs typeface="Arial" pitchFamily="34" charset="0"/>
              </a:rPr>
              <a:t>6a. Gestão Administrativa: os supervisores gerenciam o fluxo de funcionários e clientes com base em alertas e alarmes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197063" y="2297500"/>
            <a:ext cx="2736000" cy="28907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Os supervisores têm uma visão instantânea da situação.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Informações detalhadas para refletir a produtividade diária, semanal, mensal ou anual.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Os supervisores podem planejar a operação e agir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Reduza o tempo médio de espera por meio do gerenciamento ativo da equipe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Previsão de horário de pico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Melhor satisfação do cliente</a:t>
            </a:r>
            <a:endParaRPr lang="en-GB" sz="1200" dirty="0">
              <a:ea typeface="MS PGothic" pitchFamily="34" charset="-128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79212" y="2297500"/>
            <a:ext cx="2736000" cy="19202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Como o supervisor verifica o status do serviço?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Quais KPIs são definidos e monitorados?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Como prever os horários de pico?</a:t>
            </a:r>
            <a:endParaRPr lang="en-GB" sz="1200" dirty="0">
              <a:ea typeface="MS PGothic" pitchFamily="34" charset="-128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683568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Solução CFS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352543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Benefícios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630049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Perguntas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qtiq-measure-detai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37" y="5283839"/>
            <a:ext cx="3291000" cy="1359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AC452F-EF3B-0F4C-B881-88AEFE372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" y="4607791"/>
            <a:ext cx="3291000" cy="22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88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414914" y="2180861"/>
            <a:ext cx="2736000" cy="21122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Relatórios estatísticos personalizados sobre níveis de serviço: </a:t>
            </a:r>
            <a:r>
              <a:rPr lang="pt-BR" sz="1200" dirty="0" err="1">
                <a:ea typeface="MS PGothic" pitchFamily="34" charset="-128"/>
              </a:rPr>
              <a:t>pré</a:t>
            </a:r>
            <a:r>
              <a:rPr lang="pt-BR" sz="1200" dirty="0">
                <a:ea typeface="MS PGothic" pitchFamily="34" charset="-128"/>
              </a:rPr>
              <a:t>-planejados ou sob demanda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Aplicativos de painel on-line (Dashboard)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Mineração de dados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428400" y="173182"/>
            <a:ext cx="8287200" cy="13264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3538" lvl="0" indent="-363538" algn="ctr">
              <a:spcBef>
                <a:spcPct val="0"/>
              </a:spcBef>
              <a:defRPr/>
            </a:pPr>
            <a:r>
              <a:rPr lang="es-ES" sz="2400" dirty="0">
                <a:latin typeface="Arial" pitchFamily="34" charset="0"/>
                <a:ea typeface="+mj-ea"/>
                <a:cs typeface="Arial" pitchFamily="34" charset="0"/>
              </a:rPr>
              <a:t>6b. Gestión Gerencial: Control y mejora basado ​​en la información de gestión (MI)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197063" y="2180861"/>
            <a:ext cx="2736000" cy="327349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Consciência gerencial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Planejamento proativo de negócios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Melhoria baseada no conhecimento da análise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Benchmarking e melhoria operacional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Configuração e relatórios de KPI mais fáceis por filial e geral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Fácil acesso ao banco de dados para extrair mineração de dados para geração de relatórios ou integração com outros aplicativos</a:t>
            </a:r>
            <a:endParaRPr lang="en-GB" sz="1200" dirty="0">
              <a:ea typeface="MS PGothic" pitchFamily="34" charset="-128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33063" y="2180862"/>
            <a:ext cx="2736000" cy="2560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Você conhece o tempo médio de espera e transação, o custo da transação, a utilização da equipe e o volume de clientes?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Como você captura e analisa seus dados de negócios?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Os dados (se houver) são comunicados na organização? Como?</a:t>
            </a:r>
          </a:p>
          <a:p>
            <a:pPr marL="342900" marR="0" lvl="0" indent="-342900" fontAlgn="auto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pt-BR" sz="1200" dirty="0">
                <a:ea typeface="MS PGothic" pitchFamily="34" charset="-128"/>
              </a:rPr>
              <a:t>Como você está usando isso para melhorar as operações?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683568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Solução CFS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352543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Benefícios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630049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Perguntas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25436" y="5014369"/>
            <a:ext cx="3599759" cy="1593353"/>
            <a:chOff x="4513642" y="4818212"/>
            <a:chExt cx="3757100" cy="1883075"/>
          </a:xfrm>
        </p:grpSpPr>
        <p:pic>
          <p:nvPicPr>
            <p:cNvPr id="14" name="Picture 13" descr="DM-variables-analytic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34" r="4902" b="3631"/>
            <a:stretch/>
          </p:blipFill>
          <p:spPr>
            <a:xfrm>
              <a:off x="4513642" y="4818212"/>
              <a:ext cx="3757100" cy="1883075"/>
            </a:xfrm>
            <a:prstGeom prst="rect">
              <a:avLst/>
            </a:prstGeom>
          </p:spPr>
        </p:pic>
        <p:pic>
          <p:nvPicPr>
            <p:cNvPr id="15" name="Picture 14" descr="Bar chart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0" t="9014" r="31400"/>
            <a:stretch/>
          </p:blipFill>
          <p:spPr>
            <a:xfrm>
              <a:off x="5104757" y="4818212"/>
              <a:ext cx="2271612" cy="180512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148C5-CDB0-ED47-ABDD-23733AF09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9" y="4928260"/>
            <a:ext cx="3138796" cy="19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08965-362B-6751-0402-85355D1ED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14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adroTexto 66">
            <a:extLst>
              <a:ext uri="{FF2B5EF4-FFF2-40B4-BE49-F238E27FC236}">
                <a16:creationId xmlns:a16="http://schemas.microsoft.com/office/drawing/2014/main" id="{8C666996-A6EE-4BFA-A622-9BD2FFB67D6D}"/>
              </a:ext>
            </a:extLst>
          </p:cNvPr>
          <p:cNvSpPr txBox="1"/>
          <p:nvPr/>
        </p:nvSpPr>
        <p:spPr>
          <a:xfrm>
            <a:off x="1" y="1196064"/>
            <a:ext cx="914400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1350" b="1" u="sng" dirty="0">
              <a:solidFill>
                <a:srgbClr val="4CB7AD"/>
              </a:solidFill>
              <a:latin typeface="SF Pro Display" panose="00000500000000000000" pitchFamily="50" charset="0"/>
              <a:ea typeface="SF Pro Display" panose="00000500000000000000" pitchFamily="50" charset="0"/>
              <a:cs typeface="Adobe Devanagari" panose="02040503050201020203" pitchFamily="18" charset="0"/>
            </a:endParaRPr>
          </a:p>
          <a:p>
            <a:pPr algn="ctr"/>
            <a:endParaRPr lang="es-ES" sz="1350" b="1" u="sng" dirty="0">
              <a:solidFill>
                <a:srgbClr val="4CB7AD"/>
              </a:solidFill>
              <a:latin typeface="SF Pro Display" panose="00000500000000000000" pitchFamily="50" charset="0"/>
              <a:ea typeface="SF Pro Display" panose="00000500000000000000" pitchFamily="50" charset="0"/>
              <a:cs typeface="Adobe Devanagari" panose="02040503050201020203" pitchFamily="18" charset="0"/>
            </a:endParaRPr>
          </a:p>
          <a:p>
            <a:pPr algn="ctr"/>
            <a:r>
              <a:rPr lang="es-GT" sz="1950" b="1" dirty="0">
                <a:solidFill>
                  <a:srgbClr val="333333"/>
                </a:solidFill>
                <a:latin typeface="SF Pro Display" panose="00000500000000000000" pitchFamily="50" charset="0"/>
                <a:ea typeface="SF Pro Display" panose="00000500000000000000" pitchFamily="50" charset="0"/>
                <a:cs typeface="Adobe Devanagari" panose="02040503050201020203" pitchFamily="18" charset="0"/>
              </a:rPr>
              <a:t>Optional Application Module Description</a:t>
            </a:r>
          </a:p>
          <a:p>
            <a:pPr algn="ctr"/>
            <a:endParaRPr lang="es-GT" sz="2700" b="1" dirty="0">
              <a:solidFill>
                <a:srgbClr val="333333"/>
              </a:solidFill>
              <a:latin typeface="SF Pro Display" panose="00000500000000000000" pitchFamily="50" charset="0"/>
              <a:ea typeface="SF Pro Display" panose="00000500000000000000" pitchFamily="50" charset="0"/>
              <a:cs typeface="Adobe Devanagari" panose="02040503050201020203" pitchFamily="18" charset="0"/>
            </a:endParaRPr>
          </a:p>
          <a:p>
            <a:pPr algn="ctr"/>
            <a:endParaRPr lang="es-ES" sz="1350" u="sng" dirty="0">
              <a:solidFill>
                <a:srgbClr val="4CB7AD"/>
              </a:solidFill>
              <a:latin typeface="SF Pro Display" panose="00000500000000000000" pitchFamily="50" charset="0"/>
              <a:ea typeface="SF Pro Display" panose="00000500000000000000" pitchFamily="50" charset="0"/>
              <a:cs typeface="Adobe Devanagari" panose="02040503050201020203" pitchFamily="18" charset="0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29FE9871-E33E-41B2-A6ED-E16BD6DDE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2" y="5697607"/>
            <a:ext cx="1131803" cy="234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67613DFB-24DB-4BDA-8BF0-E96FBF148F19}"/>
              </a:ext>
            </a:extLst>
          </p:cNvPr>
          <p:cNvGrpSpPr/>
          <p:nvPr/>
        </p:nvGrpSpPr>
        <p:grpSpPr>
          <a:xfrm>
            <a:off x="-52670" y="4607124"/>
            <a:ext cx="1319792" cy="780343"/>
            <a:chOff x="-170752" y="3491791"/>
            <a:chExt cx="2826789" cy="828209"/>
          </a:xfrm>
        </p:grpSpPr>
        <p:sp>
          <p:nvSpPr>
            <p:cNvPr id="37" name="Flecha: pentágono 36">
              <a:extLst>
                <a:ext uri="{FF2B5EF4-FFF2-40B4-BE49-F238E27FC236}">
                  <a16:creationId xmlns:a16="http://schemas.microsoft.com/office/drawing/2014/main" id="{2C2505BF-11AB-4423-B56D-3D5C9ABE800F}"/>
                </a:ext>
              </a:extLst>
            </p:cNvPr>
            <p:cNvSpPr/>
            <p:nvPr/>
          </p:nvSpPr>
          <p:spPr>
            <a:xfrm>
              <a:off x="2470" y="3510000"/>
              <a:ext cx="2633935" cy="810000"/>
            </a:xfrm>
            <a:prstGeom prst="homePlate">
              <a:avLst>
                <a:gd name="adj" fmla="val 25000"/>
              </a:avLst>
            </a:prstGeom>
            <a:solidFill>
              <a:srgbClr val="49B7AC"/>
            </a:solidFill>
            <a:ln>
              <a:solidFill>
                <a:srgbClr val="49B7A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Flecha: pentágono 4">
              <a:extLst>
                <a:ext uri="{FF2B5EF4-FFF2-40B4-BE49-F238E27FC236}">
                  <a16:creationId xmlns:a16="http://schemas.microsoft.com/office/drawing/2014/main" id="{B5D42430-1380-4881-A115-8AFFFDA9A6BB}"/>
                </a:ext>
              </a:extLst>
            </p:cNvPr>
            <p:cNvSpPr txBox="1"/>
            <p:nvPr/>
          </p:nvSpPr>
          <p:spPr>
            <a:xfrm>
              <a:off x="-170752" y="3491791"/>
              <a:ext cx="2826789" cy="81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190500" rIns="95250" bIns="190500" numCol="1" spcCol="1270" rtlCol="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125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F Pro Display" panose="00000500000000000000" pitchFamily="50" charset="0"/>
                  <a:ea typeface="SF Pro Display" panose="00000500000000000000" pitchFamily="50" charset="0"/>
                </a:rPr>
                <a:t>Q-APPOINTMENT</a:t>
              </a: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84122203-040E-4065-BB28-4CFCD3120034}"/>
              </a:ext>
            </a:extLst>
          </p:cNvPr>
          <p:cNvGrpSpPr/>
          <p:nvPr/>
        </p:nvGrpSpPr>
        <p:grpSpPr>
          <a:xfrm>
            <a:off x="1152049" y="4617623"/>
            <a:ext cx="1229750" cy="888457"/>
            <a:chOff x="2504709" y="3509999"/>
            <a:chExt cx="2633935" cy="942952"/>
          </a:xfrm>
        </p:grpSpPr>
        <p:sp>
          <p:nvSpPr>
            <p:cNvPr id="55" name="Flecha: cheurón 54">
              <a:extLst>
                <a:ext uri="{FF2B5EF4-FFF2-40B4-BE49-F238E27FC236}">
                  <a16:creationId xmlns:a16="http://schemas.microsoft.com/office/drawing/2014/main" id="{17A3BC02-F5C4-4275-8E64-2019F9D61345}"/>
                </a:ext>
              </a:extLst>
            </p:cNvPr>
            <p:cNvSpPr/>
            <p:nvPr/>
          </p:nvSpPr>
          <p:spPr>
            <a:xfrm>
              <a:off x="2504709" y="3509999"/>
              <a:ext cx="2633935" cy="810000"/>
            </a:xfrm>
            <a:prstGeom prst="chevron">
              <a:avLst>
                <a:gd name="adj" fmla="val 25000"/>
              </a:avLst>
            </a:prstGeom>
            <a:solidFill>
              <a:srgbClr val="4CB7AD"/>
            </a:solidFill>
            <a:ln>
              <a:solidFill>
                <a:srgbClr val="4CB7AD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Flecha: cheurón 4">
              <a:extLst>
                <a:ext uri="{FF2B5EF4-FFF2-40B4-BE49-F238E27FC236}">
                  <a16:creationId xmlns:a16="http://schemas.microsoft.com/office/drawing/2014/main" id="{D397C121-D468-4AAB-B807-8875EFBD0DB7}"/>
                </a:ext>
              </a:extLst>
            </p:cNvPr>
            <p:cNvSpPr txBox="1"/>
            <p:nvPr/>
          </p:nvSpPr>
          <p:spPr>
            <a:xfrm>
              <a:off x="2687940" y="3642951"/>
              <a:ext cx="2389230" cy="81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190500" rIns="95250" bIns="190500" numCol="1" spcCol="1270" rtlCol="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GT" sz="112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F Pro Display" panose="00000500000000000000" pitchFamily="50" charset="0"/>
                  <a:ea typeface="SF Pro Display" panose="00000500000000000000" pitchFamily="50" charset="0"/>
                </a:rPr>
                <a:t>QMOBILITY </a:t>
              </a:r>
              <a:endParaRPr lang="es-GT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Pro Display" panose="00000500000000000000" pitchFamily="50" charset="0"/>
                <a:ea typeface="SF Pro Display" panose="00000500000000000000" pitchFamily="50" charset="0"/>
              </a:endParaRPr>
            </a:p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500" b="1" dirty="0">
                <a:effectLst>
                  <a:outerShdw blurRad="50800" dist="38100" dir="2700000" algn="tl" rotWithShape="0">
                    <a:schemeClr val="tx1">
                      <a:alpha val="50000"/>
                    </a:schemeClr>
                  </a:outerShdw>
                </a:effectLst>
                <a:latin typeface="+mj-lt"/>
              </a:endParaRP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BC3EAEDE-1C37-415A-AA03-4930B9F14336}"/>
              </a:ext>
            </a:extLst>
          </p:cNvPr>
          <p:cNvGrpSpPr/>
          <p:nvPr/>
        </p:nvGrpSpPr>
        <p:grpSpPr>
          <a:xfrm>
            <a:off x="2273377" y="4624281"/>
            <a:ext cx="1229750" cy="763186"/>
            <a:chOff x="2504709" y="3510000"/>
            <a:chExt cx="2633935" cy="810000"/>
          </a:xfrm>
        </p:grpSpPr>
        <p:sp>
          <p:nvSpPr>
            <p:cNvPr id="59" name="Flecha: cheurón 58">
              <a:extLst>
                <a:ext uri="{FF2B5EF4-FFF2-40B4-BE49-F238E27FC236}">
                  <a16:creationId xmlns:a16="http://schemas.microsoft.com/office/drawing/2014/main" id="{D68F1BAF-31BD-47E3-8830-55F31B5D81E1}"/>
                </a:ext>
              </a:extLst>
            </p:cNvPr>
            <p:cNvSpPr/>
            <p:nvPr/>
          </p:nvSpPr>
          <p:spPr>
            <a:xfrm>
              <a:off x="2504709" y="3510000"/>
              <a:ext cx="2633935" cy="810000"/>
            </a:xfrm>
            <a:prstGeom prst="chevron">
              <a:avLst>
                <a:gd name="adj" fmla="val 25000"/>
              </a:avLst>
            </a:prstGeom>
            <a:solidFill>
              <a:srgbClr val="4CB7AD"/>
            </a:solidFill>
            <a:ln>
              <a:solidFill>
                <a:srgbClr val="4CB7AD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Flecha: cheurón 4">
              <a:extLst>
                <a:ext uri="{FF2B5EF4-FFF2-40B4-BE49-F238E27FC236}">
                  <a16:creationId xmlns:a16="http://schemas.microsoft.com/office/drawing/2014/main" id="{BB8D73C0-FAA6-4F9C-B1A2-C91A3D700F19}"/>
                </a:ext>
              </a:extLst>
            </p:cNvPr>
            <p:cNvSpPr txBox="1"/>
            <p:nvPr/>
          </p:nvSpPr>
          <p:spPr>
            <a:xfrm>
              <a:off x="2707209" y="3510000"/>
              <a:ext cx="2228935" cy="81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190500" rIns="95250" bIns="190500" numCol="1" spcCol="1270" rtlCol="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12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F Pro Display" panose="00000500000000000000" pitchFamily="50" charset="0"/>
                  <a:ea typeface="SF Pro Display" panose="00000500000000000000" pitchFamily="50" charset="0"/>
                </a:rPr>
                <a:t>E</a:t>
              </a:r>
              <a:r>
                <a:rPr lang="es-GT" sz="112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F Pro Display" panose="00000500000000000000" pitchFamily="50" charset="0"/>
                  <a:ea typeface="SF Pro Display" panose="00000500000000000000" pitchFamily="50" charset="0"/>
                </a:rPr>
                <a:t>TICKET</a:t>
              </a:r>
              <a:endParaRPr lang="es-ES" sz="112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90D7B6FF-AE2C-4952-8120-84A80F469E34}"/>
              </a:ext>
            </a:extLst>
          </p:cNvPr>
          <p:cNvGrpSpPr/>
          <p:nvPr/>
        </p:nvGrpSpPr>
        <p:grpSpPr>
          <a:xfrm>
            <a:off x="3410905" y="4642887"/>
            <a:ext cx="1277159" cy="763186"/>
            <a:chOff x="2504709" y="3510000"/>
            <a:chExt cx="2735476" cy="810000"/>
          </a:xfrm>
        </p:grpSpPr>
        <p:sp>
          <p:nvSpPr>
            <p:cNvPr id="63" name="Flecha: cheurón 62">
              <a:extLst>
                <a:ext uri="{FF2B5EF4-FFF2-40B4-BE49-F238E27FC236}">
                  <a16:creationId xmlns:a16="http://schemas.microsoft.com/office/drawing/2014/main" id="{0031EA43-7904-4C30-A485-6806D70C5576}"/>
                </a:ext>
              </a:extLst>
            </p:cNvPr>
            <p:cNvSpPr/>
            <p:nvPr/>
          </p:nvSpPr>
          <p:spPr>
            <a:xfrm>
              <a:off x="2504709" y="3510000"/>
              <a:ext cx="2633935" cy="810000"/>
            </a:xfrm>
            <a:prstGeom prst="chevron">
              <a:avLst>
                <a:gd name="adj" fmla="val 25000"/>
              </a:avLst>
            </a:prstGeom>
            <a:solidFill>
              <a:srgbClr val="F8AD1C"/>
            </a:solidFill>
            <a:ln>
              <a:solidFill>
                <a:srgbClr val="F8AD1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Flecha: cheurón 4">
              <a:extLst>
                <a:ext uri="{FF2B5EF4-FFF2-40B4-BE49-F238E27FC236}">
                  <a16:creationId xmlns:a16="http://schemas.microsoft.com/office/drawing/2014/main" id="{35FA37F5-0713-4820-9044-88244E8F6069}"/>
                </a:ext>
              </a:extLst>
            </p:cNvPr>
            <p:cNvSpPr txBox="1"/>
            <p:nvPr/>
          </p:nvSpPr>
          <p:spPr>
            <a:xfrm>
              <a:off x="2707210" y="3510000"/>
              <a:ext cx="2532975" cy="81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190500" rIns="95250" bIns="190500" numCol="1" spcCol="1270" rtlCol="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12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F Pro Display" panose="00000500000000000000" pitchFamily="50" charset="0"/>
                  <a:ea typeface="SF Pro Display" panose="00000500000000000000" pitchFamily="50" charset="0"/>
                </a:rPr>
                <a:t>S</a:t>
              </a:r>
              <a:r>
                <a:rPr lang="es-GT" sz="112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F Pro Display" panose="00000500000000000000" pitchFamily="50" charset="0"/>
                  <a:ea typeface="SF Pro Display" panose="00000500000000000000" pitchFamily="50" charset="0"/>
                </a:rPr>
                <a:t>MS /</a:t>
              </a:r>
            </a:p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GT" sz="1125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F Pro Display" panose="00000500000000000000" pitchFamily="50" charset="0"/>
                  <a:ea typeface="SF Pro Display" panose="00000500000000000000" pitchFamily="50" charset="0"/>
                </a:rPr>
                <a:t>Whatsapp</a:t>
              </a:r>
              <a:endParaRPr lang="es-ES" sz="112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66" name="Flecha: cheurón 65">
            <a:extLst>
              <a:ext uri="{FF2B5EF4-FFF2-40B4-BE49-F238E27FC236}">
                <a16:creationId xmlns:a16="http://schemas.microsoft.com/office/drawing/2014/main" id="{9E57ACE5-E00A-4BF6-BB1A-300DA6CDA23A}"/>
              </a:ext>
            </a:extLst>
          </p:cNvPr>
          <p:cNvSpPr/>
          <p:nvPr/>
        </p:nvSpPr>
        <p:spPr>
          <a:xfrm>
            <a:off x="4532451" y="4642885"/>
            <a:ext cx="1229750" cy="763190"/>
          </a:xfrm>
          <a:prstGeom prst="chevron">
            <a:avLst>
              <a:gd name="adj" fmla="val 25000"/>
            </a:avLst>
          </a:prstGeom>
          <a:solidFill>
            <a:srgbClr val="F8AD1C"/>
          </a:solidFill>
          <a:ln>
            <a:solidFill>
              <a:srgbClr val="F8AD1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1" name="Flecha: cheurón 70">
            <a:extLst>
              <a:ext uri="{FF2B5EF4-FFF2-40B4-BE49-F238E27FC236}">
                <a16:creationId xmlns:a16="http://schemas.microsoft.com/office/drawing/2014/main" id="{FE3600B0-4BBB-4BC8-B619-4C52055CD99E}"/>
              </a:ext>
            </a:extLst>
          </p:cNvPr>
          <p:cNvSpPr/>
          <p:nvPr/>
        </p:nvSpPr>
        <p:spPr>
          <a:xfrm>
            <a:off x="5663154" y="4642886"/>
            <a:ext cx="1229750" cy="763187"/>
          </a:xfrm>
          <a:prstGeom prst="chevron">
            <a:avLst>
              <a:gd name="adj" fmla="val 25000"/>
            </a:avLst>
          </a:prstGeom>
          <a:solidFill>
            <a:srgbClr val="F8AD1C"/>
          </a:solidFill>
          <a:ln>
            <a:solidFill>
              <a:srgbClr val="F8AD1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9DB43261-D70E-4560-9E4E-3D22CF500492}"/>
              </a:ext>
            </a:extLst>
          </p:cNvPr>
          <p:cNvGrpSpPr/>
          <p:nvPr/>
        </p:nvGrpSpPr>
        <p:grpSpPr>
          <a:xfrm>
            <a:off x="6781156" y="4644148"/>
            <a:ext cx="1229750" cy="763186"/>
            <a:chOff x="2504709" y="3510000"/>
            <a:chExt cx="2633935" cy="810000"/>
          </a:xfrm>
        </p:grpSpPr>
        <p:sp>
          <p:nvSpPr>
            <p:cNvPr id="74" name="Flecha: cheurón 73">
              <a:extLst>
                <a:ext uri="{FF2B5EF4-FFF2-40B4-BE49-F238E27FC236}">
                  <a16:creationId xmlns:a16="http://schemas.microsoft.com/office/drawing/2014/main" id="{68504BF1-7A8F-4010-B6A8-B54A873489D2}"/>
                </a:ext>
              </a:extLst>
            </p:cNvPr>
            <p:cNvSpPr/>
            <p:nvPr/>
          </p:nvSpPr>
          <p:spPr>
            <a:xfrm>
              <a:off x="2504709" y="3510000"/>
              <a:ext cx="2633935" cy="810000"/>
            </a:xfrm>
            <a:prstGeom prst="chevron">
              <a:avLst>
                <a:gd name="adj" fmla="val 25000"/>
              </a:avLst>
            </a:prstGeom>
            <a:solidFill>
              <a:srgbClr val="F8AD1C"/>
            </a:solidFill>
            <a:ln>
              <a:solidFill>
                <a:srgbClr val="F8AD1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Flecha: cheurón 4">
              <a:extLst>
                <a:ext uri="{FF2B5EF4-FFF2-40B4-BE49-F238E27FC236}">
                  <a16:creationId xmlns:a16="http://schemas.microsoft.com/office/drawing/2014/main" id="{B91DE1A6-42CD-4F76-9BD8-04DBEE00D174}"/>
                </a:ext>
              </a:extLst>
            </p:cNvPr>
            <p:cNvSpPr txBox="1"/>
            <p:nvPr/>
          </p:nvSpPr>
          <p:spPr>
            <a:xfrm>
              <a:off x="2707208" y="3510000"/>
              <a:ext cx="2320250" cy="81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190500" rIns="95250" bIns="190500" numCol="1" spcCol="1270" rtlCol="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125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tx1">
                        <a:alpha val="50000"/>
                      </a:schemeClr>
                    </a:outerShdw>
                  </a:effectLst>
                  <a:latin typeface="SF Pro Display" panose="00000500000000000000" pitchFamily="50" charset="0"/>
                  <a:ea typeface="SF Pro Display" panose="00000500000000000000" pitchFamily="50" charset="0"/>
                </a:rPr>
                <a:t>Q-RECORDING</a:t>
              </a: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34ECB080-633D-4802-84EE-4B80499A421D}"/>
              </a:ext>
            </a:extLst>
          </p:cNvPr>
          <p:cNvGrpSpPr/>
          <p:nvPr/>
        </p:nvGrpSpPr>
        <p:grpSpPr>
          <a:xfrm>
            <a:off x="7914250" y="4643995"/>
            <a:ext cx="1229750" cy="867338"/>
            <a:chOff x="2504709" y="3510000"/>
            <a:chExt cx="2633935" cy="920540"/>
          </a:xfrm>
        </p:grpSpPr>
        <p:sp>
          <p:nvSpPr>
            <p:cNvPr id="77" name="Flecha: cheurón 76">
              <a:extLst>
                <a:ext uri="{FF2B5EF4-FFF2-40B4-BE49-F238E27FC236}">
                  <a16:creationId xmlns:a16="http://schemas.microsoft.com/office/drawing/2014/main" id="{917E864A-6557-45A9-9AAE-9F69FD88EAA6}"/>
                </a:ext>
              </a:extLst>
            </p:cNvPr>
            <p:cNvSpPr/>
            <p:nvPr/>
          </p:nvSpPr>
          <p:spPr>
            <a:xfrm>
              <a:off x="2504709" y="3510000"/>
              <a:ext cx="2633935" cy="810000"/>
            </a:xfrm>
            <a:prstGeom prst="chevron">
              <a:avLst>
                <a:gd name="adj" fmla="val 25000"/>
              </a:avLst>
            </a:prstGeom>
            <a:solidFill>
              <a:srgbClr val="184974"/>
            </a:solidFill>
            <a:ln>
              <a:solidFill>
                <a:srgbClr val="18497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Flecha: cheurón 4">
              <a:extLst>
                <a:ext uri="{FF2B5EF4-FFF2-40B4-BE49-F238E27FC236}">
                  <a16:creationId xmlns:a16="http://schemas.microsoft.com/office/drawing/2014/main" id="{E339AAD4-0BB6-4FB4-A118-AD51CB0F34D1}"/>
                </a:ext>
              </a:extLst>
            </p:cNvPr>
            <p:cNvSpPr txBox="1"/>
            <p:nvPr/>
          </p:nvSpPr>
          <p:spPr>
            <a:xfrm>
              <a:off x="2738958" y="3620540"/>
              <a:ext cx="2228935" cy="81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190500" rIns="95250" bIns="190500" numCol="1" spcCol="1270" rtlCol="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GT" sz="1125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F Pro Display" panose="00000500000000000000" pitchFamily="50" charset="0"/>
                  <a:ea typeface="SF Pro Display" panose="00000500000000000000" pitchFamily="50" charset="0"/>
                </a:rPr>
                <a:t>Q-SURVEY</a:t>
              </a:r>
            </a:p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500" b="1" dirty="0">
                <a:effectLst>
                  <a:outerShdw blurRad="50800" dist="38100" dir="2700000" algn="tl" rotWithShape="0">
                    <a:schemeClr val="tx1">
                      <a:alpha val="50000"/>
                    </a:schemeClr>
                  </a:outerShdw>
                </a:effectLst>
                <a:latin typeface="+mj-lt"/>
              </a:endParaRPr>
            </a:p>
          </p:txBody>
        </p:sp>
      </p:grpSp>
      <p:sp>
        <p:nvSpPr>
          <p:cNvPr id="79" name="Forma en L 78">
            <a:extLst>
              <a:ext uri="{FF2B5EF4-FFF2-40B4-BE49-F238E27FC236}">
                <a16:creationId xmlns:a16="http://schemas.microsoft.com/office/drawing/2014/main" id="{E62EB9C4-C689-400C-8C0E-58A369514B91}"/>
              </a:ext>
            </a:extLst>
          </p:cNvPr>
          <p:cNvSpPr/>
          <p:nvPr/>
        </p:nvSpPr>
        <p:spPr>
          <a:xfrm rot="5400000">
            <a:off x="-1082839" y="3325269"/>
            <a:ext cx="2404589" cy="158034"/>
          </a:xfrm>
          <a:prstGeom prst="corner">
            <a:avLst>
              <a:gd name="adj1" fmla="val 1000"/>
              <a:gd name="adj2" fmla="val 1000"/>
            </a:avLst>
          </a:prstGeom>
          <a:solidFill>
            <a:srgbClr val="4CB7AD"/>
          </a:solidFill>
          <a:ln>
            <a:solidFill>
              <a:srgbClr val="4CB7AD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0" name="Grupo 79">
            <a:extLst>
              <a:ext uri="{FF2B5EF4-FFF2-40B4-BE49-F238E27FC236}">
                <a16:creationId xmlns:a16="http://schemas.microsoft.com/office/drawing/2014/main" id="{F0A39FD7-BF47-4ED4-879E-27BB2CACB5D3}"/>
              </a:ext>
            </a:extLst>
          </p:cNvPr>
          <p:cNvGrpSpPr/>
          <p:nvPr/>
        </p:nvGrpSpPr>
        <p:grpSpPr>
          <a:xfrm>
            <a:off x="36934" y="2170760"/>
            <a:ext cx="1045007" cy="1272356"/>
            <a:chOff x="29814" y="1206428"/>
            <a:chExt cx="2322126" cy="1696475"/>
          </a:xfrm>
        </p:grpSpPr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5CE432EF-0311-4C58-BD49-75CF17C74850}"/>
                </a:ext>
              </a:extLst>
            </p:cNvPr>
            <p:cNvSpPr/>
            <p:nvPr/>
          </p:nvSpPr>
          <p:spPr>
            <a:xfrm>
              <a:off x="213185" y="1206428"/>
              <a:ext cx="2138755" cy="16964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0617FC3F-755C-4779-B586-904B1644C739}"/>
                </a:ext>
              </a:extLst>
            </p:cNvPr>
            <p:cNvSpPr txBox="1"/>
            <p:nvPr/>
          </p:nvSpPr>
          <p:spPr>
            <a:xfrm>
              <a:off x="29814" y="1206428"/>
              <a:ext cx="2322126" cy="1696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rtlCol="0" anchor="t" anchorCtr="0">
              <a:noAutofit/>
            </a:bodyPr>
            <a:lstStyle/>
            <a:p>
              <a:pPr algn="ctr" defTabSz="400050">
                <a:lnSpc>
                  <a:spcPts val="1125"/>
                </a:lnSpc>
                <a:spcBef>
                  <a:spcPct val="0"/>
                </a:spcBef>
              </a:pPr>
              <a:r>
                <a:rPr lang="en-US" sz="825" b="1" dirty="0">
                  <a:solidFill>
                    <a:srgbClr val="333333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QAPPOINTMENT</a:t>
              </a:r>
              <a:r>
                <a:rPr lang="en-US" sz="825" dirty="0">
                  <a:solidFill>
                    <a:srgbClr val="333333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 </a:t>
              </a:r>
              <a:r>
                <a:rPr lang="pt-BR" sz="825" dirty="0">
                  <a:solidFill>
                    <a:srgbClr val="333333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é o nosso software de agendamento web online criado para funcionar integrado e em conjunto com o sistema GALA Genius.</a:t>
              </a:r>
              <a:endParaRPr lang="es-ES" sz="825" dirty="0">
                <a:solidFill>
                  <a:srgbClr val="333333"/>
                </a:solidFill>
                <a:latin typeface="SF Pro Display" panose="00000500000000000000" pitchFamily="50" charset="0"/>
                <a:ea typeface="SF Pro Display" panose="00000500000000000000" pitchFamily="50" charset="0"/>
              </a:endParaRPr>
            </a:p>
          </p:txBody>
        </p:sp>
      </p:grpSp>
      <p:sp>
        <p:nvSpPr>
          <p:cNvPr id="107" name="Forma en L 106">
            <a:extLst>
              <a:ext uri="{FF2B5EF4-FFF2-40B4-BE49-F238E27FC236}">
                <a16:creationId xmlns:a16="http://schemas.microsoft.com/office/drawing/2014/main" id="{3DB8F60D-767F-4DF7-96B8-561F1F7B05D5}"/>
              </a:ext>
            </a:extLst>
          </p:cNvPr>
          <p:cNvSpPr/>
          <p:nvPr/>
        </p:nvSpPr>
        <p:spPr>
          <a:xfrm rot="5400000">
            <a:off x="55912" y="3325268"/>
            <a:ext cx="2404589" cy="158034"/>
          </a:xfrm>
          <a:prstGeom prst="corner">
            <a:avLst>
              <a:gd name="adj1" fmla="val 1000"/>
              <a:gd name="adj2" fmla="val 1000"/>
            </a:avLst>
          </a:prstGeom>
          <a:solidFill>
            <a:srgbClr val="4CB7AD"/>
          </a:solidFill>
          <a:ln>
            <a:solidFill>
              <a:srgbClr val="4CB7AD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F882825A-9372-4EB7-861D-A3D014B9BE93}"/>
              </a:ext>
            </a:extLst>
          </p:cNvPr>
          <p:cNvGrpSpPr/>
          <p:nvPr/>
        </p:nvGrpSpPr>
        <p:grpSpPr>
          <a:xfrm>
            <a:off x="1215539" y="2170759"/>
            <a:ext cx="1135319" cy="1284171"/>
            <a:chOff x="118374" y="1206428"/>
            <a:chExt cx="2522810" cy="1712228"/>
          </a:xfrm>
        </p:grpSpPr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B9DBF8AC-47CB-4FCB-B170-A5050F42413F}"/>
                </a:ext>
              </a:extLst>
            </p:cNvPr>
            <p:cNvSpPr/>
            <p:nvPr/>
          </p:nvSpPr>
          <p:spPr>
            <a:xfrm>
              <a:off x="213185" y="1206428"/>
              <a:ext cx="2138755" cy="16964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0" name="CuadroTexto 109">
              <a:extLst>
                <a:ext uri="{FF2B5EF4-FFF2-40B4-BE49-F238E27FC236}">
                  <a16:creationId xmlns:a16="http://schemas.microsoft.com/office/drawing/2014/main" id="{9F4EEA4F-CC2E-4D31-B929-14766D00F088}"/>
                </a:ext>
              </a:extLst>
            </p:cNvPr>
            <p:cNvSpPr txBox="1"/>
            <p:nvPr/>
          </p:nvSpPr>
          <p:spPr>
            <a:xfrm>
              <a:off x="118374" y="1222181"/>
              <a:ext cx="2522810" cy="1696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rtlCol="0" anchor="t" anchorCtr="0">
              <a:noAutofit/>
            </a:bodyPr>
            <a:lstStyle/>
            <a:p>
              <a:pPr algn="ctr" defTabSz="400050">
                <a:lnSpc>
                  <a:spcPts val="1125"/>
                </a:lnSpc>
                <a:spcBef>
                  <a:spcPct val="0"/>
                </a:spcBef>
              </a:pPr>
              <a:r>
                <a:rPr lang="en-US" sz="825" b="1" dirty="0">
                  <a:solidFill>
                    <a:srgbClr val="333333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QMOBILITY</a:t>
              </a:r>
              <a:r>
                <a:rPr lang="en-US" sz="825" dirty="0">
                  <a:solidFill>
                    <a:srgbClr val="333333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 </a:t>
              </a:r>
              <a:r>
                <a:rPr lang="pt-BR" sz="800" dirty="0">
                  <a:solidFill>
                    <a:srgbClr val="333333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ADV um aplicativo personalizado e amigável que permite ao cliente conversar ou obter um ingresso virtual para uma agência mais próxima via smartphone, economizando tempo na agência.</a:t>
              </a:r>
              <a:endParaRPr lang="es-ES" sz="825" dirty="0">
                <a:solidFill>
                  <a:srgbClr val="333333"/>
                </a:solidFill>
                <a:latin typeface="SF Pro Display" panose="00000500000000000000" pitchFamily="50" charset="0"/>
                <a:ea typeface="SF Pro Display" panose="00000500000000000000" pitchFamily="50" charset="0"/>
              </a:endParaRPr>
            </a:p>
          </p:txBody>
        </p:sp>
      </p:grpSp>
      <p:sp>
        <p:nvSpPr>
          <p:cNvPr id="119" name="Forma en L 118">
            <a:extLst>
              <a:ext uri="{FF2B5EF4-FFF2-40B4-BE49-F238E27FC236}">
                <a16:creationId xmlns:a16="http://schemas.microsoft.com/office/drawing/2014/main" id="{B1B8B656-0D1B-4AE7-AA05-B0C350804E22}"/>
              </a:ext>
            </a:extLst>
          </p:cNvPr>
          <p:cNvSpPr/>
          <p:nvPr/>
        </p:nvSpPr>
        <p:spPr>
          <a:xfrm rot="5400000">
            <a:off x="1150129" y="3335207"/>
            <a:ext cx="2404589" cy="158034"/>
          </a:xfrm>
          <a:prstGeom prst="corner">
            <a:avLst>
              <a:gd name="adj1" fmla="val 1000"/>
              <a:gd name="adj2" fmla="val 1000"/>
            </a:avLst>
          </a:prstGeom>
          <a:solidFill>
            <a:srgbClr val="4CB7AD"/>
          </a:solidFill>
          <a:ln>
            <a:solidFill>
              <a:srgbClr val="4CB7AD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5395179A-7141-43B9-A7F8-5E08E9378A3C}"/>
              </a:ext>
            </a:extLst>
          </p:cNvPr>
          <p:cNvGrpSpPr/>
          <p:nvPr/>
        </p:nvGrpSpPr>
        <p:grpSpPr>
          <a:xfrm>
            <a:off x="2352424" y="2170759"/>
            <a:ext cx="1085214" cy="1272356"/>
            <a:chOff x="213185" y="1206428"/>
            <a:chExt cx="2411471" cy="1696475"/>
          </a:xfrm>
        </p:grpSpPr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0F503DC4-0500-4A18-95FF-2E5562160D82}"/>
                </a:ext>
              </a:extLst>
            </p:cNvPr>
            <p:cNvSpPr/>
            <p:nvPr/>
          </p:nvSpPr>
          <p:spPr>
            <a:xfrm>
              <a:off x="213185" y="1206428"/>
              <a:ext cx="2138755" cy="16964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2" name="CuadroTexto 121">
              <a:extLst>
                <a:ext uri="{FF2B5EF4-FFF2-40B4-BE49-F238E27FC236}">
                  <a16:creationId xmlns:a16="http://schemas.microsoft.com/office/drawing/2014/main" id="{4A699744-B678-460F-9D8A-C620CC2FC771}"/>
                </a:ext>
              </a:extLst>
            </p:cNvPr>
            <p:cNvSpPr txBox="1"/>
            <p:nvPr/>
          </p:nvSpPr>
          <p:spPr>
            <a:xfrm>
              <a:off x="213185" y="1206428"/>
              <a:ext cx="2411471" cy="1696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rtlCol="0" anchor="t" anchorCtr="0">
              <a:noAutofit/>
            </a:bodyPr>
            <a:lstStyle/>
            <a:p>
              <a:pPr algn="ctr" defTabSz="400050">
                <a:lnSpc>
                  <a:spcPts val="1125"/>
                </a:lnSpc>
                <a:spcBef>
                  <a:spcPct val="0"/>
                </a:spcBef>
              </a:pPr>
              <a:r>
                <a:rPr lang="en-US" sz="825" b="1" dirty="0">
                  <a:solidFill>
                    <a:srgbClr val="222222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ETICKET APP </a:t>
              </a:r>
              <a:r>
                <a:rPr lang="pt-BR" sz="825" dirty="0">
                  <a:solidFill>
                    <a:srgbClr val="222222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também permite que os clientes obtenham um número digitalizando um código QR com seu smartphone sem tocar em nenhum dispositivo. Ideal para agências pequenas.</a:t>
              </a:r>
              <a:endParaRPr lang="es-ES" sz="825" dirty="0">
                <a:solidFill>
                  <a:srgbClr val="333333"/>
                </a:solidFill>
                <a:latin typeface="SF Pro Display" panose="00000500000000000000" pitchFamily="50" charset="0"/>
                <a:ea typeface="SF Pro Display" panose="00000500000000000000" pitchFamily="50" charset="0"/>
              </a:endParaRPr>
            </a:p>
          </p:txBody>
        </p:sp>
      </p:grpSp>
      <p:sp>
        <p:nvSpPr>
          <p:cNvPr id="127" name="Forma en L 126">
            <a:extLst>
              <a:ext uri="{FF2B5EF4-FFF2-40B4-BE49-F238E27FC236}">
                <a16:creationId xmlns:a16="http://schemas.microsoft.com/office/drawing/2014/main" id="{D6350398-85FD-49A7-B397-3C588ACD92C8}"/>
              </a:ext>
            </a:extLst>
          </p:cNvPr>
          <p:cNvSpPr/>
          <p:nvPr/>
        </p:nvSpPr>
        <p:spPr>
          <a:xfrm rot="5400000">
            <a:off x="3393729" y="3353670"/>
            <a:ext cx="2404589" cy="158034"/>
          </a:xfrm>
          <a:prstGeom prst="corner">
            <a:avLst>
              <a:gd name="adj1" fmla="val 1000"/>
              <a:gd name="adj2" fmla="val 1000"/>
            </a:avLst>
          </a:prstGeom>
          <a:solidFill>
            <a:srgbClr val="F8AD1C"/>
          </a:solidFill>
          <a:ln>
            <a:solidFill>
              <a:srgbClr val="F8AD1C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8" name="Grupo 127">
            <a:extLst>
              <a:ext uri="{FF2B5EF4-FFF2-40B4-BE49-F238E27FC236}">
                <a16:creationId xmlns:a16="http://schemas.microsoft.com/office/drawing/2014/main" id="{2A423A7B-F075-4BB2-9C7B-D1465886D720}"/>
              </a:ext>
            </a:extLst>
          </p:cNvPr>
          <p:cNvGrpSpPr/>
          <p:nvPr/>
        </p:nvGrpSpPr>
        <p:grpSpPr>
          <a:xfrm>
            <a:off x="4596023" y="2189222"/>
            <a:ext cx="962486" cy="1272356"/>
            <a:chOff x="213185" y="1206428"/>
            <a:chExt cx="2138755" cy="1696475"/>
          </a:xfrm>
        </p:grpSpPr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A3A61B87-97E8-409C-9C8C-1D92F5BC0940}"/>
                </a:ext>
              </a:extLst>
            </p:cNvPr>
            <p:cNvSpPr/>
            <p:nvPr/>
          </p:nvSpPr>
          <p:spPr>
            <a:xfrm>
              <a:off x="213185" y="1206428"/>
              <a:ext cx="2138755" cy="16964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0" name="CuadroTexto 129">
              <a:extLst>
                <a:ext uri="{FF2B5EF4-FFF2-40B4-BE49-F238E27FC236}">
                  <a16:creationId xmlns:a16="http://schemas.microsoft.com/office/drawing/2014/main" id="{0466292D-D121-4AFE-80ED-5E498B6571E7}"/>
                </a:ext>
              </a:extLst>
            </p:cNvPr>
            <p:cNvSpPr txBox="1"/>
            <p:nvPr/>
          </p:nvSpPr>
          <p:spPr>
            <a:xfrm>
              <a:off x="213185" y="1206428"/>
              <a:ext cx="2138755" cy="1696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rtlCol="0" anchor="t" anchorCtr="0">
              <a:noAutofit/>
            </a:bodyPr>
            <a:lstStyle/>
            <a:p>
              <a:pPr algn="just" defTabSz="400050">
                <a:lnSpc>
                  <a:spcPts val="1125"/>
                </a:lnSpc>
                <a:spcBef>
                  <a:spcPct val="0"/>
                </a:spcBef>
              </a:pPr>
              <a:endParaRPr lang="es-ES" sz="900" dirty="0">
                <a:solidFill>
                  <a:srgbClr val="333333"/>
                </a:solidFill>
                <a:latin typeface="SF Pro Display" panose="00000500000000000000" pitchFamily="50" charset="0"/>
                <a:ea typeface="SF Pro Display" panose="00000500000000000000" pitchFamily="50" charset="0"/>
              </a:endParaRPr>
            </a:p>
          </p:txBody>
        </p:sp>
      </p:grpSp>
      <p:sp>
        <p:nvSpPr>
          <p:cNvPr id="131" name="Forma en L 130">
            <a:extLst>
              <a:ext uri="{FF2B5EF4-FFF2-40B4-BE49-F238E27FC236}">
                <a16:creationId xmlns:a16="http://schemas.microsoft.com/office/drawing/2014/main" id="{7B78BD1D-0F94-429C-81E7-95D98C1B33B1}"/>
              </a:ext>
            </a:extLst>
          </p:cNvPr>
          <p:cNvSpPr/>
          <p:nvPr/>
        </p:nvSpPr>
        <p:spPr>
          <a:xfrm rot="5400000">
            <a:off x="4547782" y="3334663"/>
            <a:ext cx="2404589" cy="158034"/>
          </a:xfrm>
          <a:prstGeom prst="corner">
            <a:avLst>
              <a:gd name="adj1" fmla="val 1000"/>
              <a:gd name="adj2" fmla="val 1000"/>
            </a:avLst>
          </a:prstGeom>
          <a:solidFill>
            <a:srgbClr val="F8AD1C"/>
          </a:solidFill>
          <a:ln>
            <a:solidFill>
              <a:srgbClr val="F8AD1C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2" name="Grupo 131">
            <a:extLst>
              <a:ext uri="{FF2B5EF4-FFF2-40B4-BE49-F238E27FC236}">
                <a16:creationId xmlns:a16="http://schemas.microsoft.com/office/drawing/2014/main" id="{CB66D7A3-F84D-4777-82A5-67F00DF52B02}"/>
              </a:ext>
            </a:extLst>
          </p:cNvPr>
          <p:cNvGrpSpPr/>
          <p:nvPr/>
        </p:nvGrpSpPr>
        <p:grpSpPr>
          <a:xfrm>
            <a:off x="5726994" y="2159510"/>
            <a:ext cx="1147898" cy="1283061"/>
            <a:chOff x="161894" y="1192155"/>
            <a:chExt cx="2550762" cy="1710748"/>
          </a:xfrm>
        </p:grpSpPr>
        <p:sp>
          <p:nvSpPr>
            <p:cNvPr id="133" name="Rectángulo 132">
              <a:extLst>
                <a:ext uri="{FF2B5EF4-FFF2-40B4-BE49-F238E27FC236}">
                  <a16:creationId xmlns:a16="http://schemas.microsoft.com/office/drawing/2014/main" id="{9B7DACA0-D9BE-49F6-9EC6-B8C3C9683A53}"/>
                </a:ext>
              </a:extLst>
            </p:cNvPr>
            <p:cNvSpPr/>
            <p:nvPr/>
          </p:nvSpPr>
          <p:spPr>
            <a:xfrm>
              <a:off x="213185" y="1206428"/>
              <a:ext cx="2138755" cy="16964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4" name="CuadroTexto 133">
              <a:extLst>
                <a:ext uri="{FF2B5EF4-FFF2-40B4-BE49-F238E27FC236}">
                  <a16:creationId xmlns:a16="http://schemas.microsoft.com/office/drawing/2014/main" id="{88131BF9-E56B-4AC0-BD1B-35596784F1DF}"/>
                </a:ext>
              </a:extLst>
            </p:cNvPr>
            <p:cNvSpPr txBox="1"/>
            <p:nvPr/>
          </p:nvSpPr>
          <p:spPr>
            <a:xfrm>
              <a:off x="161894" y="1192155"/>
              <a:ext cx="2550762" cy="1696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rtlCol="0" anchor="t" anchorCtr="0">
              <a:noAutofit/>
            </a:bodyPr>
            <a:lstStyle/>
            <a:p>
              <a:pPr algn="ctr" defTabSz="400050">
                <a:lnSpc>
                  <a:spcPts val="1125"/>
                </a:lnSpc>
                <a:spcBef>
                  <a:spcPct val="0"/>
                </a:spcBef>
              </a:pPr>
              <a:r>
                <a:rPr lang="en-US" sz="600" dirty="0">
                  <a:solidFill>
                    <a:srgbClr val="222222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 </a:t>
              </a:r>
              <a:r>
                <a:rPr lang="en-US" sz="675" b="1" dirty="0">
                  <a:solidFill>
                    <a:srgbClr val="222222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DIGITAL SIGNAGE ADV </a:t>
              </a:r>
            </a:p>
            <a:p>
              <a:pPr algn="ctr" defTabSz="400050">
                <a:lnSpc>
                  <a:spcPts val="1125"/>
                </a:lnSpc>
                <a:spcBef>
                  <a:spcPct val="0"/>
                </a:spcBef>
              </a:pPr>
              <a:r>
                <a:rPr lang="pt-BR" sz="675" dirty="0">
                  <a:solidFill>
                    <a:srgbClr val="222222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Este aplicativo permite ligar para o cliente por meio do reprodutor de TV da sua filial, vídeos compartilhados, mensagens, publicidade e ligar para o cliente. Manter o cliente informado sobre o funcionamento da agência.</a:t>
              </a:r>
              <a:endParaRPr lang="es-ES" sz="675" dirty="0">
                <a:solidFill>
                  <a:srgbClr val="333333"/>
                </a:solidFill>
                <a:latin typeface="SF Pro Display" panose="00000500000000000000" pitchFamily="50" charset="0"/>
                <a:ea typeface="SF Pro Display" panose="00000500000000000000" pitchFamily="50" charset="0"/>
              </a:endParaRPr>
            </a:p>
          </p:txBody>
        </p:sp>
      </p:grpSp>
      <p:sp>
        <p:nvSpPr>
          <p:cNvPr id="139" name="Forma en L 138">
            <a:extLst>
              <a:ext uri="{FF2B5EF4-FFF2-40B4-BE49-F238E27FC236}">
                <a16:creationId xmlns:a16="http://schemas.microsoft.com/office/drawing/2014/main" id="{B42FCD54-376C-404F-AD49-82532443CB87}"/>
              </a:ext>
            </a:extLst>
          </p:cNvPr>
          <p:cNvSpPr/>
          <p:nvPr/>
        </p:nvSpPr>
        <p:spPr>
          <a:xfrm rot="5400000">
            <a:off x="6775881" y="3372622"/>
            <a:ext cx="2404589" cy="158034"/>
          </a:xfrm>
          <a:prstGeom prst="corner">
            <a:avLst>
              <a:gd name="adj1" fmla="val 1000"/>
              <a:gd name="adj2" fmla="val 1000"/>
            </a:avLst>
          </a:prstGeom>
          <a:solidFill>
            <a:srgbClr val="333333"/>
          </a:solidFill>
          <a:ln>
            <a:solidFill>
              <a:srgbClr val="184974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0" name="Grupo 139">
            <a:extLst>
              <a:ext uri="{FF2B5EF4-FFF2-40B4-BE49-F238E27FC236}">
                <a16:creationId xmlns:a16="http://schemas.microsoft.com/office/drawing/2014/main" id="{62D5DA87-844A-4DF3-B744-4B9B99E889E1}"/>
              </a:ext>
            </a:extLst>
          </p:cNvPr>
          <p:cNvGrpSpPr/>
          <p:nvPr/>
        </p:nvGrpSpPr>
        <p:grpSpPr>
          <a:xfrm>
            <a:off x="7986871" y="2170215"/>
            <a:ext cx="1053788" cy="1304131"/>
            <a:chOff x="190528" y="1206428"/>
            <a:chExt cx="2341639" cy="1738842"/>
          </a:xfrm>
        </p:grpSpPr>
        <p:sp>
          <p:nvSpPr>
            <p:cNvPr id="141" name="Rectángulo 140">
              <a:extLst>
                <a:ext uri="{FF2B5EF4-FFF2-40B4-BE49-F238E27FC236}">
                  <a16:creationId xmlns:a16="http://schemas.microsoft.com/office/drawing/2014/main" id="{83838805-81D2-4382-8DB7-24AF4712B8D4}"/>
                </a:ext>
              </a:extLst>
            </p:cNvPr>
            <p:cNvSpPr/>
            <p:nvPr/>
          </p:nvSpPr>
          <p:spPr>
            <a:xfrm>
              <a:off x="213185" y="1206428"/>
              <a:ext cx="2138755" cy="16964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2" name="CuadroTexto 141">
              <a:extLst>
                <a:ext uri="{FF2B5EF4-FFF2-40B4-BE49-F238E27FC236}">
                  <a16:creationId xmlns:a16="http://schemas.microsoft.com/office/drawing/2014/main" id="{140C5AA5-9323-4AB7-B0AE-7D6D910D1E5C}"/>
                </a:ext>
              </a:extLst>
            </p:cNvPr>
            <p:cNvSpPr txBox="1"/>
            <p:nvPr/>
          </p:nvSpPr>
          <p:spPr>
            <a:xfrm>
              <a:off x="190528" y="1248795"/>
              <a:ext cx="2341639" cy="1696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rtlCol="0" anchor="t" anchorCtr="0">
              <a:noAutofit/>
            </a:bodyPr>
            <a:lstStyle/>
            <a:p>
              <a:pPr algn="ctr" defTabSz="400050">
                <a:lnSpc>
                  <a:spcPts val="1125"/>
                </a:lnSpc>
                <a:spcBef>
                  <a:spcPct val="0"/>
                </a:spcBef>
              </a:pPr>
              <a:r>
                <a:rPr lang="en-US" sz="825" b="1" dirty="0">
                  <a:solidFill>
                    <a:srgbClr val="222222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Q-SURVEY</a:t>
              </a:r>
            </a:p>
            <a:p>
              <a:pPr algn="ctr" defTabSz="400050">
                <a:lnSpc>
                  <a:spcPts val="1125"/>
                </a:lnSpc>
                <a:spcBef>
                  <a:spcPct val="0"/>
                </a:spcBef>
              </a:pPr>
              <a:r>
                <a:rPr lang="pt-BR" sz="675" dirty="0">
                  <a:solidFill>
                    <a:srgbClr val="222222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O feedback do cliente permite que todas as instituições acompanhem seus serviços recebendo dos clientes finais seus comentários sobre o serviço recebido. Pode ser feito de ou funcionário, via e-mail ou na filial.</a:t>
              </a:r>
              <a:endParaRPr lang="es-ES" sz="675" dirty="0">
                <a:solidFill>
                  <a:srgbClr val="333333"/>
                </a:solidFill>
                <a:latin typeface="SF Pro Display" panose="00000500000000000000" pitchFamily="50" charset="0"/>
                <a:ea typeface="SF Pro Display" panose="00000500000000000000" pitchFamily="50" charset="0"/>
              </a:endParaRPr>
            </a:p>
          </p:txBody>
        </p:sp>
      </p:grpSp>
      <p:sp>
        <p:nvSpPr>
          <p:cNvPr id="143" name="Forma en L 142">
            <a:extLst>
              <a:ext uri="{FF2B5EF4-FFF2-40B4-BE49-F238E27FC236}">
                <a16:creationId xmlns:a16="http://schemas.microsoft.com/office/drawing/2014/main" id="{EC6CDBC6-CD58-44EB-BD46-6B158FE42915}"/>
              </a:ext>
            </a:extLst>
          </p:cNvPr>
          <p:cNvSpPr/>
          <p:nvPr/>
        </p:nvSpPr>
        <p:spPr>
          <a:xfrm rot="5400000">
            <a:off x="2280075" y="3354541"/>
            <a:ext cx="2404589" cy="158034"/>
          </a:xfrm>
          <a:prstGeom prst="corner">
            <a:avLst>
              <a:gd name="adj1" fmla="val 1000"/>
              <a:gd name="adj2" fmla="val 1000"/>
            </a:avLst>
          </a:prstGeom>
          <a:solidFill>
            <a:srgbClr val="F8AD1C"/>
          </a:solidFill>
          <a:ln>
            <a:solidFill>
              <a:srgbClr val="F8AD1C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4" name="Grupo 143">
            <a:extLst>
              <a:ext uri="{FF2B5EF4-FFF2-40B4-BE49-F238E27FC236}">
                <a16:creationId xmlns:a16="http://schemas.microsoft.com/office/drawing/2014/main" id="{60145561-016A-48F0-B1F4-90A3E8717AB0}"/>
              </a:ext>
            </a:extLst>
          </p:cNvPr>
          <p:cNvGrpSpPr/>
          <p:nvPr/>
        </p:nvGrpSpPr>
        <p:grpSpPr>
          <a:xfrm>
            <a:off x="3472430" y="2170215"/>
            <a:ext cx="962486" cy="1272356"/>
            <a:chOff x="213185" y="1206428"/>
            <a:chExt cx="2138755" cy="1696475"/>
          </a:xfrm>
        </p:grpSpPr>
        <p:sp>
          <p:nvSpPr>
            <p:cNvPr id="145" name="Rectángulo 144">
              <a:extLst>
                <a:ext uri="{FF2B5EF4-FFF2-40B4-BE49-F238E27FC236}">
                  <a16:creationId xmlns:a16="http://schemas.microsoft.com/office/drawing/2014/main" id="{AF5F78DB-5ED2-4DD5-A41D-B955FD0F6679}"/>
                </a:ext>
              </a:extLst>
            </p:cNvPr>
            <p:cNvSpPr/>
            <p:nvPr/>
          </p:nvSpPr>
          <p:spPr>
            <a:xfrm>
              <a:off x="213185" y="1206428"/>
              <a:ext cx="2138755" cy="16964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6" name="CuadroTexto 145">
              <a:extLst>
                <a:ext uri="{FF2B5EF4-FFF2-40B4-BE49-F238E27FC236}">
                  <a16:creationId xmlns:a16="http://schemas.microsoft.com/office/drawing/2014/main" id="{92E2D149-83E7-4FFC-92BA-65D5CCB6E91C}"/>
                </a:ext>
              </a:extLst>
            </p:cNvPr>
            <p:cNvSpPr txBox="1"/>
            <p:nvPr/>
          </p:nvSpPr>
          <p:spPr>
            <a:xfrm>
              <a:off x="213185" y="1206428"/>
              <a:ext cx="2138755" cy="1696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rtlCol="0" anchor="t" anchorCtr="0">
              <a:noAutofit/>
            </a:bodyPr>
            <a:lstStyle/>
            <a:p>
              <a:pPr algn="just" defTabSz="400050">
                <a:lnSpc>
                  <a:spcPts val="1125"/>
                </a:lnSpc>
                <a:spcBef>
                  <a:spcPct val="0"/>
                </a:spcBef>
              </a:pPr>
              <a:endParaRPr lang="es-ES" sz="900" dirty="0">
                <a:solidFill>
                  <a:srgbClr val="333333"/>
                </a:solidFill>
                <a:latin typeface="SF Pro Display" panose="00000500000000000000" pitchFamily="50" charset="0"/>
                <a:ea typeface="SF Pro Display" panose="00000500000000000000" pitchFamily="50" charset="0"/>
              </a:endParaRPr>
            </a:p>
          </p:txBody>
        </p:sp>
      </p:grpSp>
      <p:sp>
        <p:nvSpPr>
          <p:cNvPr id="147" name="Forma en L 146">
            <a:extLst>
              <a:ext uri="{FF2B5EF4-FFF2-40B4-BE49-F238E27FC236}">
                <a16:creationId xmlns:a16="http://schemas.microsoft.com/office/drawing/2014/main" id="{4B7355FE-512A-42D8-BB42-F13339DB3B40}"/>
              </a:ext>
            </a:extLst>
          </p:cNvPr>
          <p:cNvSpPr/>
          <p:nvPr/>
        </p:nvSpPr>
        <p:spPr>
          <a:xfrm rot="5400000">
            <a:off x="5646095" y="3353279"/>
            <a:ext cx="2404589" cy="158034"/>
          </a:xfrm>
          <a:prstGeom prst="corner">
            <a:avLst>
              <a:gd name="adj1" fmla="val 1000"/>
              <a:gd name="adj2" fmla="val 1000"/>
            </a:avLst>
          </a:prstGeom>
          <a:solidFill>
            <a:srgbClr val="F8AD1C"/>
          </a:solidFill>
          <a:ln>
            <a:solidFill>
              <a:srgbClr val="F8AD1C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8" name="Grupo 147">
            <a:extLst>
              <a:ext uri="{FF2B5EF4-FFF2-40B4-BE49-F238E27FC236}">
                <a16:creationId xmlns:a16="http://schemas.microsoft.com/office/drawing/2014/main" id="{F2F7B097-F78E-4B94-92F3-8854221747BC}"/>
              </a:ext>
            </a:extLst>
          </p:cNvPr>
          <p:cNvGrpSpPr/>
          <p:nvPr/>
        </p:nvGrpSpPr>
        <p:grpSpPr>
          <a:xfrm>
            <a:off x="6791579" y="2168953"/>
            <a:ext cx="1205488" cy="1272356"/>
            <a:chOff x="86948" y="1206428"/>
            <a:chExt cx="2678733" cy="1696475"/>
          </a:xfrm>
        </p:grpSpPr>
        <p:sp>
          <p:nvSpPr>
            <p:cNvPr id="149" name="Rectángulo 148">
              <a:extLst>
                <a:ext uri="{FF2B5EF4-FFF2-40B4-BE49-F238E27FC236}">
                  <a16:creationId xmlns:a16="http://schemas.microsoft.com/office/drawing/2014/main" id="{BBFEF912-1C33-44CE-9271-713FE888E07D}"/>
                </a:ext>
              </a:extLst>
            </p:cNvPr>
            <p:cNvSpPr/>
            <p:nvPr/>
          </p:nvSpPr>
          <p:spPr>
            <a:xfrm>
              <a:off x="213185" y="1206428"/>
              <a:ext cx="2138755" cy="16964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0" name="CuadroTexto 149">
              <a:extLst>
                <a:ext uri="{FF2B5EF4-FFF2-40B4-BE49-F238E27FC236}">
                  <a16:creationId xmlns:a16="http://schemas.microsoft.com/office/drawing/2014/main" id="{D981A9FE-C013-417B-8950-12D9301A7F61}"/>
                </a:ext>
              </a:extLst>
            </p:cNvPr>
            <p:cNvSpPr txBox="1"/>
            <p:nvPr/>
          </p:nvSpPr>
          <p:spPr>
            <a:xfrm>
              <a:off x="86948" y="1206428"/>
              <a:ext cx="2678733" cy="16964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rtlCol="0" anchor="t" anchorCtr="0">
              <a:noAutofit/>
            </a:bodyPr>
            <a:lstStyle/>
            <a:p>
              <a:pPr algn="ctr" defTabSz="400050">
                <a:lnSpc>
                  <a:spcPts val="1125"/>
                </a:lnSpc>
                <a:spcBef>
                  <a:spcPct val="0"/>
                </a:spcBef>
              </a:pPr>
              <a:r>
                <a:rPr lang="en-US" sz="825" b="1" dirty="0">
                  <a:solidFill>
                    <a:srgbClr val="202124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Q-RECORDING</a:t>
              </a:r>
            </a:p>
            <a:p>
              <a:pPr algn="ctr" defTabSz="400050">
                <a:lnSpc>
                  <a:spcPts val="1125"/>
                </a:lnSpc>
                <a:spcBef>
                  <a:spcPct val="0"/>
                </a:spcBef>
              </a:pPr>
              <a:r>
                <a:rPr lang="pt-BR" sz="750" dirty="0">
                  <a:solidFill>
                    <a:srgbClr val="202124"/>
                  </a:solidFill>
                  <a:latin typeface="SF Pro Display" panose="00000500000000000000" pitchFamily="50" charset="0"/>
                  <a:ea typeface="SF Pro Display" panose="00000500000000000000" pitchFamily="50" charset="0"/>
                </a:rPr>
                <a:t>Este aplicativo permite gravar conversas de atendimento ao cliente e funcionário assim que seu número de ticket for chamado. A conversa gravada é salva em uma nuvem para facilitar o acesso do gerente da filial e avaliar o desempenho do serviço.</a:t>
              </a:r>
              <a:endParaRPr lang="es-ES" sz="750" dirty="0">
                <a:solidFill>
                  <a:srgbClr val="333333"/>
                </a:solidFill>
                <a:latin typeface="SF Pro Display" panose="00000500000000000000" pitchFamily="50" charset="0"/>
                <a:ea typeface="SF Pro Display" panose="00000500000000000000" pitchFamily="50" charset="0"/>
              </a:endParaRPr>
            </a:p>
          </p:txBody>
        </p:sp>
      </p:grpSp>
      <p:sp>
        <p:nvSpPr>
          <p:cNvPr id="151" name="Rectángulo 150" descr="Cuadrado rojo">
            <a:extLst>
              <a:ext uri="{FF2B5EF4-FFF2-40B4-BE49-F238E27FC236}">
                <a16:creationId xmlns:a16="http://schemas.microsoft.com/office/drawing/2014/main" id="{F29CC527-D31D-4E54-BAE1-B20C1FD194D0}"/>
              </a:ext>
            </a:extLst>
          </p:cNvPr>
          <p:cNvSpPr/>
          <p:nvPr/>
        </p:nvSpPr>
        <p:spPr>
          <a:xfrm>
            <a:off x="36934" y="2115112"/>
            <a:ext cx="516698" cy="516698"/>
          </a:xfrm>
          <a:prstGeom prst="rect">
            <a:avLst/>
          </a:prstGeom>
          <a:solidFill>
            <a:srgbClr val="4CB7AD"/>
          </a:solidFill>
          <a:ln>
            <a:solidFill>
              <a:srgbClr val="4CB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dirty="0"/>
          </a:p>
        </p:txBody>
      </p:sp>
      <p:sp>
        <p:nvSpPr>
          <p:cNvPr id="153" name="Rectángulo 152" descr="Cuadrado rojo">
            <a:extLst>
              <a:ext uri="{FF2B5EF4-FFF2-40B4-BE49-F238E27FC236}">
                <a16:creationId xmlns:a16="http://schemas.microsoft.com/office/drawing/2014/main" id="{B4C46C3E-36A2-42C5-A650-885C334C2BE5}"/>
              </a:ext>
            </a:extLst>
          </p:cNvPr>
          <p:cNvSpPr/>
          <p:nvPr/>
        </p:nvSpPr>
        <p:spPr>
          <a:xfrm>
            <a:off x="1181093" y="2115112"/>
            <a:ext cx="516698" cy="516698"/>
          </a:xfrm>
          <a:prstGeom prst="rect">
            <a:avLst/>
          </a:prstGeom>
          <a:solidFill>
            <a:srgbClr val="4CB7AD"/>
          </a:solidFill>
          <a:ln>
            <a:solidFill>
              <a:srgbClr val="4CB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dirty="0"/>
          </a:p>
        </p:txBody>
      </p:sp>
      <p:sp>
        <p:nvSpPr>
          <p:cNvPr id="154" name="Rectángulo 153" descr="Cuadrado rojo">
            <a:extLst>
              <a:ext uri="{FF2B5EF4-FFF2-40B4-BE49-F238E27FC236}">
                <a16:creationId xmlns:a16="http://schemas.microsoft.com/office/drawing/2014/main" id="{14126E96-DBB9-4331-97D6-C0530F1BD58C}"/>
              </a:ext>
            </a:extLst>
          </p:cNvPr>
          <p:cNvSpPr/>
          <p:nvPr/>
        </p:nvSpPr>
        <p:spPr>
          <a:xfrm>
            <a:off x="2270803" y="2115112"/>
            <a:ext cx="516698" cy="516698"/>
          </a:xfrm>
          <a:prstGeom prst="rect">
            <a:avLst/>
          </a:prstGeom>
          <a:solidFill>
            <a:srgbClr val="4CB7AD"/>
          </a:solidFill>
          <a:ln>
            <a:solidFill>
              <a:srgbClr val="4CB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dirty="0"/>
          </a:p>
        </p:txBody>
      </p:sp>
      <p:sp>
        <p:nvSpPr>
          <p:cNvPr id="155" name="Rectángulo 154" descr="Cuadrado rojo">
            <a:extLst>
              <a:ext uri="{FF2B5EF4-FFF2-40B4-BE49-F238E27FC236}">
                <a16:creationId xmlns:a16="http://schemas.microsoft.com/office/drawing/2014/main" id="{A15E7725-2DB2-4DE8-888B-2292B2677CF2}"/>
              </a:ext>
            </a:extLst>
          </p:cNvPr>
          <p:cNvSpPr/>
          <p:nvPr/>
        </p:nvSpPr>
        <p:spPr>
          <a:xfrm>
            <a:off x="3398683" y="2115111"/>
            <a:ext cx="516698" cy="516698"/>
          </a:xfrm>
          <a:prstGeom prst="rect">
            <a:avLst/>
          </a:prstGeom>
          <a:solidFill>
            <a:srgbClr val="F8AD1C"/>
          </a:solidFill>
          <a:ln>
            <a:solidFill>
              <a:srgbClr val="F8A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dirty="0"/>
          </a:p>
        </p:txBody>
      </p:sp>
      <p:sp>
        <p:nvSpPr>
          <p:cNvPr id="156" name="Rectángulo 155" descr="Cuadrado rojo">
            <a:extLst>
              <a:ext uri="{FF2B5EF4-FFF2-40B4-BE49-F238E27FC236}">
                <a16:creationId xmlns:a16="http://schemas.microsoft.com/office/drawing/2014/main" id="{6BE993DB-7B2F-438F-A55B-5616AE9FBEDD}"/>
              </a:ext>
            </a:extLst>
          </p:cNvPr>
          <p:cNvSpPr/>
          <p:nvPr/>
        </p:nvSpPr>
        <p:spPr>
          <a:xfrm>
            <a:off x="4513933" y="2115110"/>
            <a:ext cx="516698" cy="516698"/>
          </a:xfrm>
          <a:prstGeom prst="rect">
            <a:avLst/>
          </a:prstGeom>
          <a:solidFill>
            <a:srgbClr val="F8AD1C"/>
          </a:solidFill>
          <a:ln>
            <a:solidFill>
              <a:srgbClr val="F8A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dirty="0"/>
          </a:p>
        </p:txBody>
      </p:sp>
      <p:sp>
        <p:nvSpPr>
          <p:cNvPr id="157" name="Rectángulo 156" descr="Cuadrado rojo">
            <a:extLst>
              <a:ext uri="{FF2B5EF4-FFF2-40B4-BE49-F238E27FC236}">
                <a16:creationId xmlns:a16="http://schemas.microsoft.com/office/drawing/2014/main" id="{9EA9FCE0-3CDD-4E5B-AE23-81D084D7531F}"/>
              </a:ext>
            </a:extLst>
          </p:cNvPr>
          <p:cNvSpPr/>
          <p:nvPr/>
        </p:nvSpPr>
        <p:spPr>
          <a:xfrm>
            <a:off x="5677034" y="2112770"/>
            <a:ext cx="516698" cy="516698"/>
          </a:xfrm>
          <a:prstGeom prst="rect">
            <a:avLst/>
          </a:prstGeom>
          <a:solidFill>
            <a:srgbClr val="F8AD1C"/>
          </a:solidFill>
          <a:ln>
            <a:solidFill>
              <a:srgbClr val="F8A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dirty="0"/>
          </a:p>
        </p:txBody>
      </p:sp>
      <p:sp>
        <p:nvSpPr>
          <p:cNvPr id="158" name="Rectángulo 157" descr="Cuadrado rojo">
            <a:extLst>
              <a:ext uri="{FF2B5EF4-FFF2-40B4-BE49-F238E27FC236}">
                <a16:creationId xmlns:a16="http://schemas.microsoft.com/office/drawing/2014/main" id="{2767291B-F321-4AEA-BD17-F0F2AC3A32B9}"/>
              </a:ext>
            </a:extLst>
          </p:cNvPr>
          <p:cNvSpPr/>
          <p:nvPr/>
        </p:nvSpPr>
        <p:spPr>
          <a:xfrm>
            <a:off x="6772504" y="2112769"/>
            <a:ext cx="516698" cy="516698"/>
          </a:xfrm>
          <a:prstGeom prst="rect">
            <a:avLst/>
          </a:prstGeom>
          <a:solidFill>
            <a:srgbClr val="F8AD1C"/>
          </a:solidFill>
          <a:ln>
            <a:solidFill>
              <a:srgbClr val="F8A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dirty="0"/>
          </a:p>
        </p:txBody>
      </p:sp>
      <p:sp>
        <p:nvSpPr>
          <p:cNvPr id="159" name="Rectángulo 158" descr="Cuadrado rojo">
            <a:extLst>
              <a:ext uri="{FF2B5EF4-FFF2-40B4-BE49-F238E27FC236}">
                <a16:creationId xmlns:a16="http://schemas.microsoft.com/office/drawing/2014/main" id="{CFF90F8E-FCED-4425-9AF9-5CDA8AFCBB21}"/>
              </a:ext>
            </a:extLst>
          </p:cNvPr>
          <p:cNvSpPr/>
          <p:nvPr/>
        </p:nvSpPr>
        <p:spPr>
          <a:xfrm>
            <a:off x="7900463" y="2112769"/>
            <a:ext cx="516698" cy="516698"/>
          </a:xfrm>
          <a:prstGeom prst="rect">
            <a:avLst/>
          </a:prstGeom>
          <a:solidFill>
            <a:srgbClr val="184974"/>
          </a:solidFill>
          <a:ln>
            <a:solidFill>
              <a:srgbClr val="1849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350" dirty="0"/>
          </a:p>
        </p:txBody>
      </p:sp>
      <p:pic>
        <p:nvPicPr>
          <p:cNvPr id="162" name="Gráfico 161" descr="Smartphone">
            <a:extLst>
              <a:ext uri="{FF2B5EF4-FFF2-40B4-BE49-F238E27FC236}">
                <a16:creationId xmlns:a16="http://schemas.microsoft.com/office/drawing/2014/main" id="{A61BE52E-EF94-4B23-8F45-314F780D0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7282" y="2200973"/>
            <a:ext cx="378045" cy="378045"/>
          </a:xfrm>
          <a:prstGeom prst="rect">
            <a:avLst/>
          </a:prstGeom>
        </p:spPr>
      </p:pic>
      <p:pic>
        <p:nvPicPr>
          <p:cNvPr id="163" name="Gráfico 162" descr="Calendario diario">
            <a:extLst>
              <a:ext uri="{FF2B5EF4-FFF2-40B4-BE49-F238E27FC236}">
                <a16:creationId xmlns:a16="http://schemas.microsoft.com/office/drawing/2014/main" id="{19201046-DDC7-4AED-B012-84ED4F49E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13" y="2161687"/>
            <a:ext cx="439207" cy="439207"/>
          </a:xfrm>
          <a:prstGeom prst="rect">
            <a:avLst/>
          </a:prstGeom>
        </p:spPr>
      </p:pic>
      <p:pic>
        <p:nvPicPr>
          <p:cNvPr id="164" name="Gráfico 28">
            <a:extLst>
              <a:ext uri="{FF2B5EF4-FFF2-40B4-BE49-F238E27FC236}">
                <a16:creationId xmlns:a16="http://schemas.microsoft.com/office/drawing/2014/main" id="{D1F60A61-BEFE-4A2E-9908-2654323E5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7389" y="2174552"/>
            <a:ext cx="410684" cy="410684"/>
          </a:xfrm>
          <a:prstGeom prst="rect">
            <a:avLst/>
          </a:prstGeom>
        </p:spPr>
      </p:pic>
      <p:pic>
        <p:nvPicPr>
          <p:cNvPr id="165" name="Gráfico 164" descr="Público de destino">
            <a:extLst>
              <a:ext uri="{FF2B5EF4-FFF2-40B4-BE49-F238E27FC236}">
                <a16:creationId xmlns:a16="http://schemas.microsoft.com/office/drawing/2014/main" id="{45F0D92D-54CD-4162-863C-46C0ECCEE6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4028" y="2167772"/>
            <a:ext cx="417754" cy="431546"/>
          </a:xfrm>
          <a:prstGeom prst="rect">
            <a:avLst/>
          </a:prstGeom>
        </p:spPr>
      </p:pic>
      <p:pic>
        <p:nvPicPr>
          <p:cNvPr id="166" name="Gráfico 165" descr="Burbuja de chat">
            <a:extLst>
              <a:ext uri="{FF2B5EF4-FFF2-40B4-BE49-F238E27FC236}">
                <a16:creationId xmlns:a16="http://schemas.microsoft.com/office/drawing/2014/main" id="{3BF3C873-1AE4-478C-8DB9-332E8999F3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50183" y="2161368"/>
            <a:ext cx="437051" cy="437051"/>
          </a:xfrm>
          <a:prstGeom prst="rect">
            <a:avLst/>
          </a:prstGeom>
        </p:spPr>
      </p:pic>
      <p:pic>
        <p:nvPicPr>
          <p:cNvPr id="167" name="Gráfico 166" descr="Televisión">
            <a:extLst>
              <a:ext uri="{FF2B5EF4-FFF2-40B4-BE49-F238E27FC236}">
                <a16:creationId xmlns:a16="http://schemas.microsoft.com/office/drawing/2014/main" id="{40EC9517-9BD7-4CBF-87A9-066937C00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32001" y="2159434"/>
            <a:ext cx="420281" cy="420281"/>
          </a:xfrm>
          <a:prstGeom prst="rect">
            <a:avLst/>
          </a:prstGeom>
        </p:spPr>
      </p:pic>
      <p:pic>
        <p:nvPicPr>
          <p:cNvPr id="168" name="Gráfico 167" descr="Micrófono de radiocomunicación">
            <a:extLst>
              <a:ext uri="{FF2B5EF4-FFF2-40B4-BE49-F238E27FC236}">
                <a16:creationId xmlns:a16="http://schemas.microsoft.com/office/drawing/2014/main" id="{FB8D50B7-9ECB-41E8-A5C2-033DB8AB59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24616" y="2179424"/>
            <a:ext cx="429794" cy="390493"/>
          </a:xfrm>
          <a:prstGeom prst="rect">
            <a:avLst/>
          </a:prstGeom>
        </p:spPr>
      </p:pic>
      <p:pic>
        <p:nvPicPr>
          <p:cNvPr id="169" name="Gráfico 168" descr="Crecimiento empresarial">
            <a:extLst>
              <a:ext uri="{FF2B5EF4-FFF2-40B4-BE49-F238E27FC236}">
                <a16:creationId xmlns:a16="http://schemas.microsoft.com/office/drawing/2014/main" id="{1E0C5EFD-F68A-48C5-BB16-EE6A7BED42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78816" y="2168953"/>
            <a:ext cx="401009" cy="401009"/>
          </a:xfrm>
          <a:prstGeom prst="rect">
            <a:avLst/>
          </a:prstGeom>
        </p:spPr>
      </p:pic>
      <p:sp>
        <p:nvSpPr>
          <p:cNvPr id="86" name="Flecha: cheurón 4">
            <a:extLst>
              <a:ext uri="{FF2B5EF4-FFF2-40B4-BE49-F238E27FC236}">
                <a16:creationId xmlns:a16="http://schemas.microsoft.com/office/drawing/2014/main" id="{7FB554DA-A34C-4671-9CAE-7296AD77D51B}"/>
              </a:ext>
            </a:extLst>
          </p:cNvPr>
          <p:cNvSpPr txBox="1"/>
          <p:nvPr/>
        </p:nvSpPr>
        <p:spPr>
          <a:xfrm>
            <a:off x="5800536" y="4644148"/>
            <a:ext cx="1040661" cy="7631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190500" rIns="95250" bIns="190500" numCol="1" spcCol="1270" rtlCol="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12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50000"/>
                    </a:schemeClr>
                  </a:outerShdw>
                </a:effectLst>
                <a:latin typeface="SF Pro Display" panose="00000500000000000000" pitchFamily="50" charset="0"/>
                <a:ea typeface="SF Pro Display" panose="00000500000000000000" pitchFamily="50" charset="0"/>
              </a:rPr>
              <a:t>Digital 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125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50000"/>
                    </a:schemeClr>
                  </a:outerShdw>
                </a:effectLst>
                <a:latin typeface="SF Pro Display" panose="00000500000000000000" pitchFamily="50" charset="0"/>
                <a:ea typeface="SF Pro Display" panose="00000500000000000000" pitchFamily="50" charset="0"/>
              </a:rPr>
              <a:t>Signage</a:t>
            </a:r>
            <a:endParaRPr lang="es-ES" sz="1125" b="1" dirty="0">
              <a:solidFill>
                <a:schemeClr val="bg1"/>
              </a:solidFill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SF Pro Display" panose="00000500000000000000" pitchFamily="50" charset="0"/>
              <a:ea typeface="SF Pro Display" panose="00000500000000000000" pitchFamily="50" charset="0"/>
            </a:endParaRPr>
          </a:p>
        </p:txBody>
      </p:sp>
      <p:sp>
        <p:nvSpPr>
          <p:cNvPr id="87" name="Flecha: cheurón 4">
            <a:extLst>
              <a:ext uri="{FF2B5EF4-FFF2-40B4-BE49-F238E27FC236}">
                <a16:creationId xmlns:a16="http://schemas.microsoft.com/office/drawing/2014/main" id="{698B8DE8-1142-4918-8978-B10A1A9E032B}"/>
              </a:ext>
            </a:extLst>
          </p:cNvPr>
          <p:cNvSpPr txBox="1"/>
          <p:nvPr/>
        </p:nvSpPr>
        <p:spPr>
          <a:xfrm>
            <a:off x="4665329" y="4649460"/>
            <a:ext cx="1040661" cy="7631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190500" rIns="95250" bIns="190500" numCol="1" spcCol="1270" rtlCol="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12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50000"/>
                    </a:schemeClr>
                  </a:outerShdw>
                </a:effectLst>
                <a:latin typeface="SF Pro Display" panose="00000500000000000000" pitchFamily="50" charset="0"/>
                <a:ea typeface="SF Pro Display" panose="00000500000000000000" pitchFamily="50" charset="0"/>
              </a:rPr>
              <a:t>Q-RECEPTION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7921B088-32B4-4612-A65F-4146AD24DADB}"/>
              </a:ext>
            </a:extLst>
          </p:cNvPr>
          <p:cNvSpPr txBox="1"/>
          <p:nvPr/>
        </p:nvSpPr>
        <p:spPr>
          <a:xfrm>
            <a:off x="3480332" y="2612120"/>
            <a:ext cx="1019383" cy="199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T" sz="825" b="1" dirty="0">
                <a:latin typeface="SF Pro Display" panose="00000500000000000000" pitchFamily="50" charset="0"/>
                <a:ea typeface="SF Pro Display" panose="00000500000000000000" pitchFamily="50" charset="0"/>
              </a:rPr>
              <a:t>SMS/Whatsapp</a:t>
            </a:r>
            <a:r>
              <a:rPr lang="es-GT" sz="825" dirty="0">
                <a:latin typeface="SF Pro Display" panose="00000500000000000000" pitchFamily="50" charset="0"/>
                <a:ea typeface="SF Pro Display" panose="00000500000000000000" pitchFamily="50" charset="0"/>
              </a:rPr>
              <a:t>.</a:t>
            </a:r>
          </a:p>
          <a:p>
            <a:pPr algn="ctr"/>
            <a:endParaRPr lang="es-GT" sz="825" dirty="0">
              <a:latin typeface="SF Pro Display" panose="00000500000000000000" pitchFamily="50" charset="0"/>
              <a:ea typeface="SF Pro Display" panose="00000500000000000000" pitchFamily="50" charset="0"/>
            </a:endParaRPr>
          </a:p>
          <a:p>
            <a:pPr algn="ctr"/>
            <a:r>
              <a:rPr lang="pt-BR" sz="825" dirty="0">
                <a:latin typeface="SF Pro Display" panose="00000500000000000000" pitchFamily="50" charset="0"/>
                <a:ea typeface="SF Pro Display" panose="00000500000000000000" pitchFamily="50" charset="0"/>
              </a:rPr>
              <a:t>Receba notificações de quando você será chamado, diretamente no seu celular para mantê-lo alerta enquanto espera.</a:t>
            </a:r>
          </a:p>
          <a:p>
            <a:pPr algn="ctr"/>
            <a:r>
              <a:rPr lang="pt-BR" sz="825" dirty="0">
                <a:latin typeface="SF Pro Display" panose="00000500000000000000" pitchFamily="50" charset="0"/>
                <a:ea typeface="SF Pro Display" panose="00000500000000000000" pitchFamily="50" charset="0"/>
              </a:rPr>
              <a:t>Esta aplicação funciona muito bem integrada com </a:t>
            </a:r>
            <a:r>
              <a:rPr lang="pt-BR" sz="825" b="1" dirty="0">
                <a:latin typeface="SF Pro Display" panose="00000500000000000000" pitchFamily="50" charset="0"/>
                <a:ea typeface="SF Pro Display" panose="00000500000000000000" pitchFamily="50" charset="0"/>
              </a:rPr>
              <a:t>ETICKET ou QMOBILITY ADV</a:t>
            </a:r>
            <a:endParaRPr lang="es-GT" sz="825" b="1" dirty="0">
              <a:latin typeface="SF Pro Display" panose="00000500000000000000" pitchFamily="50" charset="0"/>
              <a:ea typeface="SF Pro Display" panose="00000500000000000000" pitchFamily="50" charset="0"/>
            </a:endParaRP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65830685-F1E1-4F91-9AD7-76413F12D19C}"/>
              </a:ext>
            </a:extLst>
          </p:cNvPr>
          <p:cNvSpPr txBox="1"/>
          <p:nvPr/>
        </p:nvSpPr>
        <p:spPr>
          <a:xfrm>
            <a:off x="4631869" y="2625450"/>
            <a:ext cx="998549" cy="199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1" dirty="0">
                <a:solidFill>
                  <a:srgbClr val="202124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Q-RECEPTION</a:t>
            </a:r>
          </a:p>
          <a:p>
            <a:pPr algn="ctr"/>
            <a:r>
              <a:rPr lang="pt-BR" sz="825" dirty="0">
                <a:solidFill>
                  <a:srgbClr val="202124"/>
                </a:solidFill>
                <a:latin typeface="SF Pro Display" panose="00000500000000000000" pitchFamily="50" charset="0"/>
                <a:ea typeface="SF Pro Display" panose="00000500000000000000" pitchFamily="50" charset="0"/>
              </a:rPr>
              <a:t>Um aplicativo sob medida para cada recepção para coletar informações do cliente, personalizar o atendimento e evitar o uso de dispensadores de tickets e acompanhar os clientes nas agências do site.</a:t>
            </a:r>
            <a:endParaRPr lang="es-GT" sz="825" dirty="0">
              <a:latin typeface="SF Pro Display" panose="00000500000000000000" pitchFamily="50" charset="0"/>
              <a:ea typeface="SF Pro Display" panose="00000500000000000000" pitchFamily="50" charset="0"/>
            </a:endParaRPr>
          </a:p>
        </p:txBody>
      </p: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6CEF6C69-B49E-46DA-B693-277D78831916}"/>
              </a:ext>
            </a:extLst>
          </p:cNvPr>
          <p:cNvCxnSpPr>
            <a:cxnSpLocks/>
          </p:cNvCxnSpPr>
          <p:nvPr/>
        </p:nvCxnSpPr>
        <p:spPr>
          <a:xfrm>
            <a:off x="475635" y="7343324"/>
            <a:ext cx="7643351" cy="12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uadroTexto 90">
            <a:extLst>
              <a:ext uri="{FF2B5EF4-FFF2-40B4-BE49-F238E27FC236}">
                <a16:creationId xmlns:a16="http://schemas.microsoft.com/office/drawing/2014/main" id="{8C77DDC1-86E6-4332-8BCA-4F205100237F}"/>
              </a:ext>
            </a:extLst>
          </p:cNvPr>
          <p:cNvSpPr txBox="1"/>
          <p:nvPr/>
        </p:nvSpPr>
        <p:spPr>
          <a:xfrm>
            <a:off x="3994" y="5812239"/>
            <a:ext cx="914000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50" dirty="0">
                <a:solidFill>
                  <a:schemeClr val="accent1">
                    <a:lumMod val="75000"/>
                  </a:schemeClr>
                </a:solidFill>
              </a:rPr>
              <a:t>C  O  N  F  I  D  E  N  C  I  A  L</a:t>
            </a:r>
          </a:p>
        </p:txBody>
      </p:sp>
      <p:pic>
        <p:nvPicPr>
          <p:cNvPr id="83" name="Imagen 82" descr="Logotipo&#10;&#10;Descripción generada automáticamente">
            <a:extLst>
              <a:ext uri="{FF2B5EF4-FFF2-40B4-BE49-F238E27FC236}">
                <a16:creationId xmlns:a16="http://schemas.microsoft.com/office/drawing/2014/main" id="{A63DE863-24C8-42C4-BD08-00C0C2CD61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35" y="941358"/>
            <a:ext cx="3041500" cy="6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84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 qlogik.png">
            <a:extLst>
              <a:ext uri="{FF2B5EF4-FFF2-40B4-BE49-F238E27FC236}">
                <a16:creationId xmlns:a16="http://schemas.microsoft.com/office/drawing/2014/main" id="{0E7EB8B9-83B0-45FE-896E-6DE0D4137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84" y="2979420"/>
            <a:ext cx="4294632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71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0000" y="-43249"/>
            <a:ext cx="6397557" cy="623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23528" y="215513"/>
            <a:ext cx="4584742" cy="6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sv-SE" sz="2800" b="1" dirty="0" err="1"/>
              <a:t>Fluxo</a:t>
            </a:r>
            <a:r>
              <a:rPr lang="sv-SE" sz="2800" b="1" dirty="0"/>
              <a:t> de </a:t>
            </a:r>
            <a:r>
              <a:rPr lang="sv-SE" sz="2800" b="1" dirty="0" err="1"/>
              <a:t>clientes</a:t>
            </a:r>
            <a:r>
              <a:rPr lang="sv-SE" sz="2800" b="1" dirty="0"/>
              <a:t> para </a:t>
            </a:r>
            <a:r>
              <a:rPr lang="sv-SE" sz="2800" b="1" dirty="0" err="1"/>
              <a:t>todos</a:t>
            </a:r>
            <a:r>
              <a:rPr lang="sv-SE" sz="2800" b="1" dirty="0"/>
              <a:t> os </a:t>
            </a:r>
            <a:r>
              <a:rPr lang="sv-SE" sz="2800" b="1" dirty="0" err="1"/>
              <a:t>tipos</a:t>
            </a:r>
            <a:r>
              <a:rPr lang="sv-SE" sz="2800" b="1" dirty="0"/>
              <a:t> de </a:t>
            </a:r>
            <a:r>
              <a:rPr lang="sv-SE" sz="2800" b="1" dirty="0" err="1"/>
              <a:t>ambiente</a:t>
            </a:r>
            <a:endParaRPr lang="sv-SE" sz="2800" b="1" dirty="0"/>
          </a:p>
        </p:txBody>
      </p:sp>
      <p:sp>
        <p:nvSpPr>
          <p:cNvPr id="4" name="TextBox 10"/>
          <p:cNvSpPr>
            <a:spLocks noChangeArrowheads="1"/>
          </p:cNvSpPr>
          <p:nvPr/>
        </p:nvSpPr>
        <p:spPr bwMode="auto">
          <a:xfrm>
            <a:off x="218856" y="2035296"/>
            <a:ext cx="1446760" cy="852294"/>
          </a:xfrm>
          <a:prstGeom prst="roundRect">
            <a:avLst>
              <a:gd name="adj" fmla="val 10407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2a.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Chegada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ao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serviço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7"/>
          <p:cNvSpPr>
            <a:spLocks noChangeArrowheads="1"/>
          </p:cNvSpPr>
          <p:nvPr/>
        </p:nvSpPr>
        <p:spPr bwMode="auto">
          <a:xfrm>
            <a:off x="206048" y="3249937"/>
            <a:ext cx="2281958" cy="656913"/>
          </a:xfrm>
          <a:prstGeom prst="roundRect">
            <a:avLst>
              <a:gd name="adj" fmla="val 10407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2b.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Chegada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Recepção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1683792" y="5616057"/>
            <a:ext cx="2552165" cy="662918"/>
          </a:xfrm>
          <a:prstGeom prst="roundRect">
            <a:avLst>
              <a:gd name="adj" fmla="val 12023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 eaLnBrk="0" hangingPunct="0">
              <a:defRPr/>
            </a:pPr>
            <a:r>
              <a:rPr lang="es-E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s-E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Enfileiramento</a:t>
            </a:r>
            <a:r>
              <a:rPr lang="es-E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espera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3"/>
          <p:cNvSpPr>
            <a:spLocks noChangeArrowheads="1"/>
          </p:cNvSpPr>
          <p:nvPr/>
        </p:nvSpPr>
        <p:spPr bwMode="auto">
          <a:xfrm>
            <a:off x="7548429" y="1401454"/>
            <a:ext cx="1563080" cy="867876"/>
          </a:xfrm>
          <a:prstGeom prst="roundRect">
            <a:avLst>
              <a:gd name="adj" fmla="val 12685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4b. </a:t>
            </a:r>
            <a:r>
              <a:rPr lang="en-US" sz="12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Serviço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12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atendimento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3"/>
          <p:cNvSpPr>
            <a:spLocks noChangeArrowheads="1"/>
          </p:cNvSpPr>
          <p:nvPr/>
        </p:nvSpPr>
        <p:spPr bwMode="auto">
          <a:xfrm>
            <a:off x="6162222" y="110832"/>
            <a:ext cx="1695335" cy="1066829"/>
          </a:xfrm>
          <a:prstGeom prst="roundRect">
            <a:avLst>
              <a:gd name="adj" fmla="val 12685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4a.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Serviço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Preparação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para o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serviço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1"/>
          <p:cNvSpPr>
            <a:spLocks noChangeArrowheads="1"/>
          </p:cNvSpPr>
          <p:nvPr/>
        </p:nvSpPr>
        <p:spPr bwMode="auto">
          <a:xfrm>
            <a:off x="6011609" y="4070536"/>
            <a:ext cx="1690597" cy="662918"/>
          </a:xfrm>
          <a:prstGeom prst="roundRect">
            <a:avLst>
              <a:gd name="adj" fmla="val 12023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12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Pós-serviço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0"/>
          <p:cNvSpPr>
            <a:spLocks noChangeArrowheads="1"/>
          </p:cNvSpPr>
          <p:nvPr/>
        </p:nvSpPr>
        <p:spPr bwMode="auto">
          <a:xfrm>
            <a:off x="5072248" y="5037184"/>
            <a:ext cx="2179948" cy="656913"/>
          </a:xfrm>
          <a:prstGeom prst="roundRect">
            <a:avLst>
              <a:gd name="adj" fmla="val 10407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6a.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Gestão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operacional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6"/>
          <p:cNvSpPr>
            <a:spLocks noChangeArrowheads="1"/>
          </p:cNvSpPr>
          <p:nvPr/>
        </p:nvSpPr>
        <p:spPr bwMode="auto">
          <a:xfrm>
            <a:off x="4459749" y="6017779"/>
            <a:ext cx="2254601" cy="656913"/>
          </a:xfrm>
          <a:prstGeom prst="roundRect">
            <a:avLst>
              <a:gd name="adj" fmla="val 10699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6b.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Gestão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geral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0"/>
          <p:cNvSpPr>
            <a:spLocks noChangeArrowheads="1"/>
          </p:cNvSpPr>
          <p:nvPr/>
        </p:nvSpPr>
        <p:spPr bwMode="auto">
          <a:xfrm>
            <a:off x="323528" y="1106300"/>
            <a:ext cx="1672306" cy="689476"/>
          </a:xfrm>
          <a:prstGeom prst="roundRect">
            <a:avLst>
              <a:gd name="adj" fmla="val 10407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 marL="228600" indent="-228600" eaLnBrk="0" hangingPunct="0">
              <a:buAutoNum type="arabicPeriod"/>
              <a:defRPr/>
            </a:pPr>
            <a:r>
              <a:rPr lang="es-ES" sz="1400" b="1" dirty="0" err="1">
                <a:solidFill>
                  <a:schemeClr val="bg1"/>
                </a:solidFill>
                <a:cs typeface="Arial" pitchFamily="34" charset="0"/>
              </a:rPr>
              <a:t>Pré-chegada</a:t>
            </a:r>
            <a:endParaRPr lang="es-E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01B6A-4544-49F5-B82F-2593FBD8D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9124" y="2898699"/>
            <a:ext cx="1744905" cy="867876"/>
          </a:xfrm>
          <a:prstGeom prst="roundRect">
            <a:avLst>
              <a:gd name="adj" fmla="val 12685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4c. </a:t>
            </a:r>
            <a:r>
              <a:rPr lang="en-US" sz="12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Serviço</a:t>
            </a:r>
            <a:r>
              <a:rPr 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- QRECORDING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74B6DD3-00D9-5B4E-90DA-5F0AD4A9F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48" y="4259620"/>
            <a:ext cx="2695414" cy="656913"/>
          </a:xfrm>
          <a:prstGeom prst="roundRect">
            <a:avLst>
              <a:gd name="adj" fmla="val 10407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2c.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Notificações</a:t>
            </a:r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Chegada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1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47597" y="456400"/>
            <a:ext cx="1546372" cy="400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1800" dirty="0">
              <a:solidFill>
                <a:srgbClr val="8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006" y="379299"/>
            <a:ext cx="6084347" cy="59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 DARK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006" y="386005"/>
            <a:ext cx="6084347" cy="59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1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006" y="379299"/>
            <a:ext cx="6084347" cy="59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006" y="379299"/>
            <a:ext cx="6084347" cy="59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006" y="379299"/>
            <a:ext cx="6084347" cy="59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3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006" y="379299"/>
            <a:ext cx="6084347" cy="59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3b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006" y="379299"/>
            <a:ext cx="6084347" cy="59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006" y="379299"/>
            <a:ext cx="6084347" cy="59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5b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1422" y="379306"/>
            <a:ext cx="6084347" cy="59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5a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006" y="379299"/>
            <a:ext cx="6084347" cy="59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70686" y="384158"/>
            <a:ext cx="2401115" cy="83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sv-SE" sz="2400" dirty="0">
              <a:latin typeface="QMatic Sans-Extra Black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33831" y="531774"/>
            <a:ext cx="2299422" cy="2305980"/>
          </a:xfrm>
          <a:prstGeom prst="roundRect">
            <a:avLst>
              <a:gd name="adj" fmla="val 12024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chemeClr val="bg1"/>
                </a:solidFill>
              </a:rPr>
              <a:t>2b. </a:t>
            </a:r>
            <a:r>
              <a:rPr lang="es-ES" sz="1400" b="1" dirty="0" err="1">
                <a:solidFill>
                  <a:schemeClr val="bg1"/>
                </a:solidFill>
              </a:rPr>
              <a:t>Serviço</a:t>
            </a:r>
            <a:endParaRPr lang="es-ES" sz="1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s-ES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1400" dirty="0">
                <a:solidFill>
                  <a:schemeClr val="bg1"/>
                </a:solidFill>
              </a:rPr>
              <a:t>O cliente é chamado e recebe </a:t>
            </a:r>
            <a:r>
              <a:rPr lang="es-ES" sz="1400" dirty="0" err="1">
                <a:solidFill>
                  <a:schemeClr val="bg1"/>
                </a:solidFill>
              </a:rPr>
              <a:t>um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serviço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baseado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nas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necessidades</a:t>
            </a:r>
            <a:r>
              <a:rPr lang="es-ES" sz="1400" dirty="0">
                <a:solidFill>
                  <a:schemeClr val="bg1"/>
                </a:solidFill>
              </a:rPr>
              <a:t>, </a:t>
            </a:r>
            <a:r>
              <a:rPr lang="es-ES" sz="1400" dirty="0" err="1">
                <a:solidFill>
                  <a:schemeClr val="bg1"/>
                </a:solidFill>
              </a:rPr>
              <a:t>identidade</a:t>
            </a:r>
            <a:r>
              <a:rPr lang="es-ES" sz="1400" dirty="0">
                <a:solidFill>
                  <a:schemeClr val="bg1"/>
                </a:solidFill>
              </a:rPr>
              <a:t>, histórico e habilidades do </a:t>
            </a:r>
            <a:r>
              <a:rPr lang="es-ES" sz="1400" dirty="0" err="1">
                <a:solidFill>
                  <a:schemeClr val="bg1"/>
                </a:solidFill>
              </a:rPr>
              <a:t>pessoal</a:t>
            </a:r>
            <a:r>
              <a:rPr lang="es-ES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9041" y="1021106"/>
            <a:ext cx="2425123" cy="3585985"/>
          </a:xfrm>
          <a:prstGeom prst="roundRect">
            <a:avLst>
              <a:gd name="adj" fmla="val 10409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</a:rPr>
              <a:t>3. Enfileiramento e espera</a:t>
            </a:r>
          </a:p>
          <a:p>
            <a:pPr>
              <a:defRPr/>
            </a:pPr>
            <a:endParaRPr lang="pt-BR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t-BR" sz="1400" dirty="0">
                <a:solidFill>
                  <a:schemeClr val="bg1"/>
                </a:solidFill>
              </a:rPr>
              <a:t>O cliente é informado, entretido e exposto à mensagens comerciais enquanto espera. </a:t>
            </a:r>
          </a:p>
          <a:p>
            <a:pPr>
              <a:defRPr/>
            </a:pPr>
            <a:endParaRPr lang="pt-BR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t-BR" sz="1400" dirty="0">
                <a:solidFill>
                  <a:schemeClr val="bg1"/>
                </a:solidFill>
              </a:rPr>
              <a:t>O Ticket, a sinalização LED, os monitores de TV e/ou anúncios pré-gravados trazem informações sobre quando e para onde ir.</a:t>
            </a:r>
            <a:endParaRPr 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46149" y="522173"/>
            <a:ext cx="2077761" cy="2305980"/>
          </a:xfrm>
          <a:prstGeom prst="roundRect">
            <a:avLst>
              <a:gd name="adj" fmla="val 12024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</a:rPr>
              <a:t>4a. Serviço</a:t>
            </a:r>
          </a:p>
          <a:p>
            <a:pPr>
              <a:defRPr/>
            </a:pPr>
            <a:endParaRPr lang="pt-BR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t-BR" sz="1400" dirty="0">
                <a:solidFill>
                  <a:schemeClr val="bg1"/>
                </a:solidFill>
              </a:rPr>
              <a:t>A equipe é preparada baseado na identidade, escolha do serviço e histórico de serviços anteriores.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3993" y="2850113"/>
            <a:ext cx="2425289" cy="2536009"/>
          </a:xfrm>
          <a:prstGeom prst="roundRect">
            <a:avLst>
              <a:gd name="adj" fmla="val 12687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chemeClr val="bg1"/>
                </a:solidFill>
              </a:rPr>
              <a:t>6a. </a:t>
            </a:r>
            <a:r>
              <a:rPr lang="es-ES" sz="1400" b="1" dirty="0" err="1">
                <a:solidFill>
                  <a:schemeClr val="bg1"/>
                </a:solidFill>
              </a:rPr>
              <a:t>Administração</a:t>
            </a:r>
            <a:r>
              <a:rPr lang="es-ES" sz="1400" b="1" dirty="0">
                <a:solidFill>
                  <a:schemeClr val="bg1"/>
                </a:solidFill>
              </a:rPr>
              <a:t> – operacional</a:t>
            </a:r>
          </a:p>
          <a:p>
            <a:pPr>
              <a:defRPr/>
            </a:pPr>
            <a:endParaRPr lang="es-ES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1400" dirty="0">
                <a:solidFill>
                  <a:schemeClr val="bg1"/>
                </a:solidFill>
              </a:rPr>
              <a:t>Os supervisores </a:t>
            </a:r>
            <a:r>
              <a:rPr lang="es-ES" sz="1400" dirty="0" err="1">
                <a:solidFill>
                  <a:schemeClr val="bg1"/>
                </a:solidFill>
              </a:rPr>
              <a:t>gerenciam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ativamente</a:t>
            </a:r>
            <a:r>
              <a:rPr lang="es-ES" sz="1400" dirty="0">
                <a:solidFill>
                  <a:schemeClr val="bg1"/>
                </a:solidFill>
              </a:rPr>
              <a:t> a equipe e os clientes </a:t>
            </a:r>
            <a:r>
              <a:rPr lang="es-ES" sz="1400" dirty="0" err="1">
                <a:solidFill>
                  <a:schemeClr val="bg1"/>
                </a:solidFill>
              </a:rPr>
              <a:t>com</a:t>
            </a:r>
            <a:r>
              <a:rPr lang="es-ES" sz="1400" dirty="0">
                <a:solidFill>
                  <a:schemeClr val="bg1"/>
                </a:solidFill>
              </a:rPr>
              <a:t> base em alertas e alarmes.</a:t>
            </a:r>
          </a:p>
          <a:p>
            <a:pPr>
              <a:defRPr/>
            </a:pP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2265" y="1086463"/>
            <a:ext cx="2089729" cy="2490067"/>
          </a:xfrm>
          <a:prstGeom prst="roundRect">
            <a:avLst>
              <a:gd name="adj" fmla="val 10697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</a:rPr>
              <a:t>4b. Servindo</a:t>
            </a:r>
          </a:p>
          <a:p>
            <a:pPr>
              <a:defRPr/>
            </a:pPr>
            <a:endParaRPr lang="pt-BR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t-BR" sz="1400" dirty="0">
                <a:solidFill>
                  <a:schemeClr val="bg1"/>
                </a:solidFill>
              </a:rPr>
              <a:t>O cliente é chamado e é recebido conforme suas necessidades, histórico e habilidades da equipe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15192" y="139167"/>
            <a:ext cx="1939527" cy="1829202"/>
          </a:xfrm>
          <a:prstGeom prst="roundRect">
            <a:avLst>
              <a:gd name="adj" fmla="val 10697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5. </a:t>
            </a:r>
            <a:r>
              <a:rPr lang="es-ES" sz="1400" b="1" dirty="0" err="1">
                <a:solidFill>
                  <a:schemeClr val="bg1"/>
                </a:solidFill>
              </a:rPr>
              <a:t>Pós-serviço</a:t>
            </a:r>
            <a:r>
              <a:rPr lang="es-ES" sz="1400" b="1" dirty="0">
                <a:solidFill>
                  <a:schemeClr val="bg1"/>
                </a:solidFill>
              </a:rPr>
              <a:t> </a:t>
            </a:r>
          </a:p>
          <a:p>
            <a:endParaRPr lang="es-ES" sz="1400" b="1" dirty="0">
              <a:solidFill>
                <a:schemeClr val="bg1"/>
              </a:solidFill>
            </a:endParaRPr>
          </a:p>
          <a:p>
            <a:r>
              <a:rPr lang="es-ES" sz="1400" dirty="0">
                <a:solidFill>
                  <a:schemeClr val="bg1"/>
                </a:solidFill>
              </a:rPr>
              <a:t>O cliente fornece </a:t>
            </a:r>
            <a:r>
              <a:rPr lang="es-ES" sz="1400" dirty="0" err="1">
                <a:solidFill>
                  <a:schemeClr val="bg1"/>
                </a:solidFill>
              </a:rPr>
              <a:t>feedback</a:t>
            </a:r>
            <a:r>
              <a:rPr lang="es-ES" sz="1400" dirty="0">
                <a:solidFill>
                  <a:schemeClr val="bg1"/>
                </a:solidFill>
              </a:rPr>
              <a:t> sobre a </a:t>
            </a:r>
            <a:r>
              <a:rPr lang="es-ES" sz="1400" dirty="0" err="1">
                <a:solidFill>
                  <a:schemeClr val="bg1"/>
                </a:solidFill>
              </a:rPr>
              <a:t>experiência</a:t>
            </a:r>
            <a:r>
              <a:rPr lang="es-ES" sz="1400" dirty="0">
                <a:solidFill>
                  <a:schemeClr val="bg1"/>
                </a:solidFill>
              </a:rPr>
              <a:t> de </a:t>
            </a:r>
            <a:r>
              <a:rPr lang="es-ES" sz="1400" dirty="0" err="1">
                <a:solidFill>
                  <a:schemeClr val="bg1"/>
                </a:solidFill>
              </a:rPr>
              <a:t>serviço</a:t>
            </a:r>
            <a:r>
              <a:rPr lang="es-ES" sz="1400" dirty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6161208" y="3576530"/>
            <a:ext cx="2156987" cy="2914651"/>
          </a:xfrm>
          <a:prstGeom prst="roundRect">
            <a:avLst>
              <a:gd name="adj" fmla="val 10697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 eaLnBrk="0" hangingPunct="0">
              <a:defRPr/>
            </a:pPr>
            <a:r>
              <a:rPr lang="pt-BR" sz="1400" b="1" dirty="0">
                <a:solidFill>
                  <a:schemeClr val="bg1"/>
                </a:solidFill>
              </a:rPr>
              <a:t>6b. Gerenciando </a:t>
            </a:r>
          </a:p>
          <a:p>
            <a:pPr eaLnBrk="0" hangingPunct="0">
              <a:defRPr/>
            </a:pPr>
            <a:endParaRPr lang="pt-BR" sz="1400" b="1" dirty="0">
              <a:solidFill>
                <a:schemeClr val="bg1"/>
              </a:solidFill>
            </a:endParaRPr>
          </a:p>
          <a:p>
            <a:pPr eaLnBrk="0" hangingPunct="0">
              <a:defRPr/>
            </a:pPr>
            <a:r>
              <a:rPr lang="pt-BR" sz="1400" dirty="0">
                <a:solidFill>
                  <a:schemeClr val="bg1"/>
                </a:solidFill>
              </a:rPr>
              <a:t>Controle gerencial e melhorias do negócio, baseadas em Informação gerencial (MI - Management </a:t>
            </a:r>
            <a:r>
              <a:rPr lang="pt-BR" sz="1400" dirty="0" err="1">
                <a:solidFill>
                  <a:schemeClr val="bg1"/>
                </a:solidFill>
              </a:rPr>
              <a:t>Information</a:t>
            </a:r>
            <a:r>
              <a:rPr lang="pt-BR" sz="1400" dirty="0">
                <a:solidFill>
                  <a:schemeClr val="bg1"/>
                </a:solidFill>
              </a:rPr>
              <a:t>). Crie também seu próprio BI</a:t>
            </a:r>
            <a:endParaRPr 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96F0A6B7-0723-4BA0-8313-5405B748287C}"/>
              </a:ext>
            </a:extLst>
          </p:cNvPr>
          <p:cNvSpPr txBox="1"/>
          <p:nvPr/>
        </p:nvSpPr>
        <p:spPr>
          <a:xfrm>
            <a:off x="530953" y="2765338"/>
            <a:ext cx="2734479" cy="2075951"/>
          </a:xfrm>
          <a:prstGeom prst="roundRect">
            <a:avLst>
              <a:gd name="adj" fmla="val 12024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</a:rPr>
              <a:t>2c. Chegada – Notificações</a:t>
            </a:r>
          </a:p>
          <a:p>
            <a:pPr>
              <a:defRPr/>
            </a:pPr>
            <a:endParaRPr lang="pt-BR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t-BR" sz="1400" dirty="0">
                <a:solidFill>
                  <a:schemeClr val="bg1"/>
                </a:solidFill>
              </a:rPr>
              <a:t>Receba um SMS/WhatsApp antes de ser atendido, enquanto toma um café ou faz compras no exterior do local.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B417DFA6-19B5-45E6-AA2A-2C09AB089BFC}"/>
              </a:ext>
            </a:extLst>
          </p:cNvPr>
          <p:cNvSpPr txBox="1"/>
          <p:nvPr/>
        </p:nvSpPr>
        <p:spPr>
          <a:xfrm>
            <a:off x="6740448" y="2156048"/>
            <a:ext cx="2156987" cy="2513038"/>
          </a:xfrm>
          <a:prstGeom prst="roundRect">
            <a:avLst>
              <a:gd name="adj" fmla="val 12024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b="1" dirty="0">
                <a:solidFill>
                  <a:schemeClr val="bg1"/>
                </a:solidFill>
              </a:rPr>
              <a:t>4c. </a:t>
            </a:r>
            <a:r>
              <a:rPr lang="es-ES" sz="1400" b="1" dirty="0" err="1">
                <a:solidFill>
                  <a:schemeClr val="bg1"/>
                </a:solidFill>
              </a:rPr>
              <a:t>Serviço</a:t>
            </a:r>
            <a:r>
              <a:rPr lang="es-ES" sz="1400" b="1" dirty="0">
                <a:solidFill>
                  <a:schemeClr val="bg1"/>
                </a:solidFill>
              </a:rPr>
              <a:t> de Gala QRECORDING</a:t>
            </a:r>
          </a:p>
          <a:p>
            <a:pPr>
              <a:defRPr/>
            </a:pPr>
            <a:endParaRPr lang="es-ES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1400" dirty="0">
                <a:solidFill>
                  <a:schemeClr val="bg1"/>
                </a:solidFill>
              </a:rPr>
              <a:t>Permite </a:t>
            </a:r>
            <a:r>
              <a:rPr lang="es-ES" sz="1400" dirty="0" err="1">
                <a:solidFill>
                  <a:schemeClr val="bg1"/>
                </a:solidFill>
              </a:rPr>
              <a:t>manter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um</a:t>
            </a:r>
            <a:r>
              <a:rPr lang="es-ES" sz="1400" dirty="0">
                <a:solidFill>
                  <a:schemeClr val="bg1"/>
                </a:solidFill>
              </a:rPr>
              <a:t> registro da conversa cliente-</a:t>
            </a:r>
            <a:r>
              <a:rPr lang="es-ES" sz="1400" dirty="0" err="1">
                <a:solidFill>
                  <a:schemeClr val="bg1"/>
                </a:solidFill>
              </a:rPr>
              <a:t>empregado</a:t>
            </a:r>
            <a:r>
              <a:rPr lang="es-ES" sz="1400" dirty="0">
                <a:solidFill>
                  <a:schemeClr val="bg1"/>
                </a:solidFill>
              </a:rPr>
              <a:t> durante o </a:t>
            </a:r>
            <a:r>
              <a:rPr lang="es-ES" sz="1400" dirty="0" err="1">
                <a:solidFill>
                  <a:schemeClr val="bg1"/>
                </a:solidFill>
              </a:rPr>
              <a:t>serviço</a:t>
            </a:r>
            <a:r>
              <a:rPr lang="es-ES" sz="1400" dirty="0">
                <a:solidFill>
                  <a:schemeClr val="bg1"/>
                </a:solidFill>
              </a:rPr>
              <a:t> para </a:t>
            </a:r>
            <a:r>
              <a:rPr lang="es-ES" sz="1400" dirty="0" err="1">
                <a:solidFill>
                  <a:schemeClr val="bg1"/>
                </a:solidFill>
              </a:rPr>
              <a:t>melhorar</a:t>
            </a:r>
            <a:r>
              <a:rPr lang="es-ES" sz="1400" dirty="0">
                <a:solidFill>
                  <a:schemeClr val="bg1"/>
                </a:solidFill>
              </a:rPr>
              <a:t> o </a:t>
            </a:r>
            <a:r>
              <a:rPr lang="es-ES" sz="1400" dirty="0" err="1">
                <a:solidFill>
                  <a:schemeClr val="bg1"/>
                </a:solidFill>
              </a:rPr>
              <a:t>desempenho</a:t>
            </a:r>
            <a:r>
              <a:rPr lang="es-ES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37B31599-838D-4122-AC34-618C9FE89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092" y="1920146"/>
            <a:ext cx="2945860" cy="4296959"/>
          </a:xfrm>
          <a:prstGeom prst="roundRect">
            <a:avLst>
              <a:gd name="adj" fmla="val 12023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 marL="342900" indent="-342900">
              <a:buAutoNum type="arabicPeriod"/>
            </a:pPr>
            <a:r>
              <a:rPr lang="es-ES" sz="1400" b="1" dirty="0" err="1">
                <a:solidFill>
                  <a:schemeClr val="bg1"/>
                </a:solidFill>
              </a:rPr>
              <a:t>Pré-Chegada</a:t>
            </a:r>
            <a:endParaRPr lang="es-ES" sz="1400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s-ES" sz="1400" b="1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cliente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escolhe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seu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serviço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seja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através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nosso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software de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agendamento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através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da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geolocalização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da QMOVILITY ADV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E-TICKET (QR)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usando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seu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telefone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celular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procurando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localização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reservando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um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lugar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fila. </a:t>
            </a:r>
          </a:p>
          <a:p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Obtenha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instruções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evite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filas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espera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Controle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fluxo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clientes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Bildobjekt 1">
            <a:extLst>
              <a:ext uri="{FF2B5EF4-FFF2-40B4-BE49-F238E27FC236}">
                <a16:creationId xmlns:a16="http://schemas.microsoft.com/office/drawing/2014/main" id="{44E78F24-EFEA-4984-BECC-8A780532246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 bwMode="auto">
          <a:xfrm>
            <a:off x="1760255" y="4644678"/>
            <a:ext cx="867350" cy="866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Bildobjekt 1">
            <a:extLst>
              <a:ext uri="{FF2B5EF4-FFF2-40B4-BE49-F238E27FC236}">
                <a16:creationId xmlns:a16="http://schemas.microsoft.com/office/drawing/2014/main" id="{121BC86C-18FA-4C23-BD44-92B62A4369A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 bwMode="auto">
          <a:xfrm>
            <a:off x="5818344" y="3287161"/>
            <a:ext cx="2299422" cy="3007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Bildobjekt 1">
            <a:extLst>
              <a:ext uri="{FF2B5EF4-FFF2-40B4-BE49-F238E27FC236}">
                <a16:creationId xmlns:a16="http://schemas.microsoft.com/office/drawing/2014/main" id="{6A7060DF-6A45-4878-89A8-5320BBDE58D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 bwMode="auto">
          <a:xfrm>
            <a:off x="184243" y="4975561"/>
            <a:ext cx="2374288" cy="679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Bildobjekt 1">
            <a:extLst>
              <a:ext uri="{FF2B5EF4-FFF2-40B4-BE49-F238E27FC236}">
                <a16:creationId xmlns:a16="http://schemas.microsoft.com/office/drawing/2014/main" id="{A1384887-92E8-4C95-966A-CF5DF7F191D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 bwMode="auto">
          <a:xfrm>
            <a:off x="7231977" y="4674915"/>
            <a:ext cx="1095555" cy="1095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Bildobjekt 1">
            <a:extLst>
              <a:ext uri="{FF2B5EF4-FFF2-40B4-BE49-F238E27FC236}">
                <a16:creationId xmlns:a16="http://schemas.microsoft.com/office/drawing/2014/main" id="{3536E086-7943-4DC2-8A45-F6BB7AFAAAA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 bwMode="auto">
          <a:xfrm>
            <a:off x="231808" y="5058014"/>
            <a:ext cx="2374288" cy="610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Bildobjekt 1">
            <a:extLst>
              <a:ext uri="{FF2B5EF4-FFF2-40B4-BE49-F238E27FC236}">
                <a16:creationId xmlns:a16="http://schemas.microsoft.com/office/drawing/2014/main" id="{013E9DD8-517A-462F-8A7E-9C6EF0F5C99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 bwMode="auto">
          <a:xfrm>
            <a:off x="8156005" y="3654320"/>
            <a:ext cx="589862" cy="294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Bildobjekt 1">
            <a:extLst>
              <a:ext uri="{FF2B5EF4-FFF2-40B4-BE49-F238E27FC236}">
                <a16:creationId xmlns:a16="http://schemas.microsoft.com/office/drawing/2014/main" id="{3AF9D18C-2BDD-4140-88A4-99E9C69CA32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 bwMode="auto">
          <a:xfrm>
            <a:off x="6825816" y="3298525"/>
            <a:ext cx="2091625" cy="472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Imagen 7">
            <a:extLst>
              <a:ext uri="{FF2B5EF4-FFF2-40B4-BE49-F238E27FC236}">
                <a16:creationId xmlns:a16="http://schemas.microsoft.com/office/drawing/2014/main" id="{DB21E09B-9FA1-4891-BE11-3A2B2393A01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36" t="3508" r="6775" b="5358"/>
          <a:stretch/>
        </p:blipFill>
        <p:spPr>
          <a:xfrm>
            <a:off x="2477561" y="2074024"/>
            <a:ext cx="1336872" cy="2700024"/>
          </a:xfrm>
          <a:prstGeom prst="rect">
            <a:avLst/>
          </a:prstGeom>
        </p:spPr>
      </p:pic>
      <p:pic>
        <p:nvPicPr>
          <p:cNvPr id="5" name="Bildobjekt 1">
            <a:extLst>
              <a:ext uri="{FF2B5EF4-FFF2-40B4-BE49-F238E27FC236}">
                <a16:creationId xmlns:a16="http://schemas.microsoft.com/office/drawing/2014/main" id="{445893B7-BEC3-82B2-8675-4E43E296921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 bwMode="auto">
          <a:xfrm>
            <a:off x="570984" y="4080551"/>
            <a:ext cx="1955727" cy="1789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Bildobjekt 1">
            <a:extLst>
              <a:ext uri="{FF2B5EF4-FFF2-40B4-BE49-F238E27FC236}">
                <a16:creationId xmlns:a16="http://schemas.microsoft.com/office/drawing/2014/main" id="{F7A853F9-2D94-EC3C-A4B8-74F798789C45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 bwMode="auto">
          <a:xfrm>
            <a:off x="6486163" y="10520"/>
            <a:ext cx="2156987" cy="1438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2" name="TextBox 25">
            <a:extLst>
              <a:ext uri="{FF2B5EF4-FFF2-40B4-BE49-F238E27FC236}">
                <a16:creationId xmlns:a16="http://schemas.microsoft.com/office/drawing/2014/main" id="{322928ED-7FAB-965B-FBA1-D3B4E94EE7D5}"/>
              </a:ext>
            </a:extLst>
          </p:cNvPr>
          <p:cNvSpPr txBox="1"/>
          <p:nvPr/>
        </p:nvSpPr>
        <p:spPr>
          <a:xfrm>
            <a:off x="208811" y="752033"/>
            <a:ext cx="2299422" cy="3167651"/>
          </a:xfrm>
          <a:prstGeom prst="roundRect">
            <a:avLst>
              <a:gd name="adj" fmla="val 12024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chemeClr val="bg1"/>
                </a:solidFill>
              </a:rPr>
              <a:t>2a. </a:t>
            </a:r>
            <a:r>
              <a:rPr lang="es-ES" sz="1400" b="1" dirty="0" err="1">
                <a:solidFill>
                  <a:schemeClr val="bg1"/>
                </a:solidFill>
              </a:rPr>
              <a:t>Chegada</a:t>
            </a:r>
            <a:r>
              <a:rPr lang="es-ES" sz="1400" b="1" dirty="0">
                <a:solidFill>
                  <a:schemeClr val="bg1"/>
                </a:solidFill>
              </a:rPr>
              <a:t> - </a:t>
            </a:r>
            <a:r>
              <a:rPr lang="es-ES" sz="1400" b="1" dirty="0" err="1">
                <a:solidFill>
                  <a:schemeClr val="bg1"/>
                </a:solidFill>
              </a:rPr>
              <a:t>conhecer</a:t>
            </a:r>
            <a:r>
              <a:rPr lang="es-ES" sz="1400" b="1" dirty="0">
                <a:solidFill>
                  <a:schemeClr val="bg1"/>
                </a:solidFill>
              </a:rPr>
              <a:t> e </a:t>
            </a:r>
            <a:r>
              <a:rPr lang="es-ES" sz="1400" b="1" dirty="0" err="1">
                <a:solidFill>
                  <a:schemeClr val="bg1"/>
                </a:solidFill>
              </a:rPr>
              <a:t>cumprimentar</a:t>
            </a:r>
            <a:endParaRPr lang="es-ES" sz="1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s-ES" sz="1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1400" dirty="0" err="1">
                <a:solidFill>
                  <a:schemeClr val="bg1"/>
                </a:solidFill>
              </a:rPr>
              <a:t>Uma</a:t>
            </a:r>
            <a:r>
              <a:rPr lang="es-ES" sz="1400" dirty="0">
                <a:solidFill>
                  <a:schemeClr val="bg1"/>
                </a:solidFill>
              </a:rPr>
              <a:t> recepcionista </a:t>
            </a:r>
            <a:r>
              <a:rPr lang="es-ES" sz="1400" dirty="0" err="1">
                <a:solidFill>
                  <a:schemeClr val="bg1"/>
                </a:solidFill>
              </a:rPr>
              <a:t>cumprimenta</a:t>
            </a:r>
            <a:r>
              <a:rPr lang="es-ES" sz="1400" dirty="0">
                <a:solidFill>
                  <a:schemeClr val="bg1"/>
                </a:solidFill>
              </a:rPr>
              <a:t> o cliente e identifica </a:t>
            </a:r>
            <a:r>
              <a:rPr lang="es-ES" sz="1400" dirty="0" err="1">
                <a:solidFill>
                  <a:schemeClr val="bg1"/>
                </a:solidFill>
              </a:rPr>
              <a:t>suas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necessidades</a:t>
            </a:r>
            <a:r>
              <a:rPr lang="es-ES" sz="1400" dirty="0">
                <a:solidFill>
                  <a:schemeClr val="bg1"/>
                </a:solidFill>
              </a:rPr>
              <a:t>. </a:t>
            </a:r>
          </a:p>
          <a:p>
            <a:pPr>
              <a:defRPr/>
            </a:pPr>
            <a:endParaRPr lang="es-ES" sz="1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sz="1400" dirty="0">
                <a:solidFill>
                  <a:schemeClr val="bg1"/>
                </a:solidFill>
              </a:rPr>
              <a:t>As </a:t>
            </a:r>
            <a:r>
              <a:rPr lang="es-ES" sz="1400" dirty="0" err="1">
                <a:solidFill>
                  <a:schemeClr val="bg1"/>
                </a:solidFill>
              </a:rPr>
              <a:t>informações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são</a:t>
            </a:r>
            <a:r>
              <a:rPr lang="es-ES" sz="1400" dirty="0">
                <a:solidFill>
                  <a:schemeClr val="bg1"/>
                </a:solidFill>
              </a:rPr>
              <a:t> enviadas para o sistema.</a:t>
            </a:r>
          </a:p>
          <a:p>
            <a:pPr>
              <a:defRPr/>
            </a:pP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8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0"/>
            <a:ext cx="6588224" cy="642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9" y="121061"/>
            <a:ext cx="2654601" cy="1780200"/>
          </a:xfrm>
          <a:prstGeom prst="roundRect">
            <a:avLst>
              <a:gd name="adj" fmla="val 12024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s-ES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2a. </a:t>
            </a:r>
            <a:r>
              <a:rPr lang="es-ES" sz="1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Chegada</a:t>
            </a:r>
            <a:r>
              <a:rPr lang="es-ES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- </a:t>
            </a:r>
            <a:r>
              <a:rPr lang="es-ES" sz="1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Auto-atendimento</a:t>
            </a:r>
            <a:endParaRPr lang="es-ES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s-ES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cliente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escolhe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os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serviços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que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atendem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suas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necesidades - Ele se identifica e recebe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instruções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informações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anúncios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As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informações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que eles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fornecem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são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enviadas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ao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sistema.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56176" y="121061"/>
            <a:ext cx="2760804" cy="1601257"/>
          </a:xfrm>
          <a:prstGeom prst="roundRect">
            <a:avLst>
              <a:gd name="adj" fmla="val 10409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s-ES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3. </a:t>
            </a:r>
            <a:r>
              <a:rPr lang="es-ES" sz="1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Enfileiramento</a:t>
            </a:r>
            <a:r>
              <a:rPr lang="es-ES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 espera</a:t>
            </a:r>
          </a:p>
          <a:p>
            <a:pPr>
              <a:defRPr/>
            </a:pPr>
            <a:endParaRPr lang="es-ES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cliente é informado,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entretido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exposto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mensagens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comerciais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enquanto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espera. </a:t>
            </a:r>
          </a:p>
          <a:p>
            <a:pPr>
              <a:defRPr/>
            </a:pP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ticket, a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sinalização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LED, os monitores de TV e/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ou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anúncios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pré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-gravados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dizem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 eles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quando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 para onde ir.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7828" y="4650600"/>
            <a:ext cx="2156521" cy="1796325"/>
          </a:xfrm>
          <a:prstGeom prst="roundRect">
            <a:avLst>
              <a:gd name="adj" fmla="val 12687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s-ES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6a. </a:t>
            </a:r>
            <a:r>
              <a:rPr lang="es-ES" sz="1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Gestão</a:t>
            </a:r>
            <a:r>
              <a:rPr lang="es-ES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Administrativa</a:t>
            </a:r>
          </a:p>
          <a:p>
            <a:pPr>
              <a:defRPr/>
            </a:pPr>
            <a:endParaRPr lang="es-ES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Os supervisores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interagem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ativamente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 sistema,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gerenciam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seu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pessoal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 o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atendimento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ao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cliente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base em alertas e alarmes emitidos pelo sistema.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40820" y="4126144"/>
            <a:ext cx="2076160" cy="1764075"/>
          </a:xfrm>
          <a:prstGeom prst="roundRect">
            <a:avLst>
              <a:gd name="adj" fmla="val 10697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s-CO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4b. </a:t>
            </a:r>
            <a:r>
              <a:rPr lang="es-CO" sz="1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Serviço</a:t>
            </a:r>
            <a:endParaRPr lang="es-CO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s-CO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cliente é chamado e o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serviço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é prestado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base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na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identidade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do cliente,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necessidades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identificadas, histórico e habilidades do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pessoal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4733839"/>
            <a:ext cx="2076630" cy="1275621"/>
          </a:xfrm>
          <a:prstGeom prst="roundRect">
            <a:avLst>
              <a:gd name="adj" fmla="val 10697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s-ES" sz="1000" b="1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5. </a:t>
            </a:r>
            <a:r>
              <a:rPr lang="es-ES" sz="1000" b="1" dirty="0" err="1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Pós-serviço</a:t>
            </a:r>
            <a:endParaRPr lang="es-ES" sz="1000" b="1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>
              <a:defRPr/>
            </a:pPr>
            <a:endParaRPr lang="es-ES" sz="1000" b="1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>
              <a:defRPr/>
            </a:pPr>
            <a:r>
              <a:rPr lang="es-ES" sz="1000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O cliente fornece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feedback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sobre a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experiência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de </a:t>
            </a:r>
            <a:r>
              <a:rPr lang="es-ES" sz="1000" dirty="0" err="1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serviço</a:t>
            </a:r>
            <a:r>
              <a:rPr lang="es-ES" sz="1000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.</a:t>
            </a:r>
            <a:endParaRPr lang="en-US" sz="1000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339957" y="4650600"/>
            <a:ext cx="1980220" cy="1764075"/>
          </a:xfrm>
          <a:prstGeom prst="roundRect">
            <a:avLst>
              <a:gd name="adj" fmla="val 10697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 eaLnBrk="0" hangingPunct="0">
              <a:defRPr/>
            </a:pPr>
            <a:r>
              <a:rPr lang="es-ES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6b. </a:t>
            </a:r>
            <a:r>
              <a:rPr lang="es-ES" sz="1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Gerencimento</a:t>
            </a:r>
            <a:endParaRPr lang="es-ES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endParaRPr lang="es-ES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pt-BR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Controle gerencial e melhorias do negócio, baseadas em Informação gerencial (MI - Management </a:t>
            </a:r>
            <a:r>
              <a:rPr lang="pt-BR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Information</a:t>
            </a:r>
            <a:r>
              <a:rPr lang="pt-BR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). Crie também seu próprio BI</a:t>
            </a:r>
            <a:endParaRPr lang="es-ES" sz="1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9" y="121061"/>
            <a:ext cx="2654601" cy="1451588"/>
          </a:xfrm>
          <a:prstGeom prst="roundRect">
            <a:avLst>
              <a:gd name="adj" fmla="val 12024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s-CO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2b. </a:t>
            </a:r>
            <a:r>
              <a:rPr lang="es-CO" sz="1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Chegada</a:t>
            </a:r>
            <a:r>
              <a:rPr lang="es-CO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es-CO" sz="1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Recepção</a:t>
            </a:r>
            <a:endParaRPr lang="es-CO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s-CO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Uma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recepcionista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ou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representante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cumprimenta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 cliente e identifica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suas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necessidades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As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informações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são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enviadas para o sistema.</a:t>
            </a:r>
            <a:endParaRPr lang="en-US" sz="1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3404" y="1883325"/>
            <a:ext cx="2053576" cy="1944506"/>
          </a:xfrm>
          <a:prstGeom prst="roundRect">
            <a:avLst>
              <a:gd name="adj" fmla="val 12024"/>
            </a:avLst>
          </a:prstGeom>
          <a:solidFill>
            <a:srgbClr val="005D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>
              <a:defRPr/>
            </a:pPr>
            <a:r>
              <a:rPr lang="es-CO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4a. </a:t>
            </a:r>
            <a:r>
              <a:rPr lang="es-CO" sz="1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Pré-Serviço</a:t>
            </a:r>
            <a:r>
              <a:rPr lang="es-CO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- Preparando o </a:t>
            </a:r>
            <a:r>
              <a:rPr lang="es-CO" sz="1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atendimento</a:t>
            </a:r>
            <a:endParaRPr lang="es-CO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s-CO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equipe está preparado para atender o cliente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base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na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escolha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do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serviço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 no histórico que está no sistema antes da entrega do </a:t>
            </a:r>
            <a:r>
              <a:rPr lang="es-CO" sz="1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serviço</a:t>
            </a:r>
            <a:r>
              <a:rPr lang="es-CO" sz="1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1" name="TextBox 9"/>
          <p:cNvSpPr>
            <a:spLocks noChangeArrowheads="1"/>
          </p:cNvSpPr>
          <p:nvPr/>
        </p:nvSpPr>
        <p:spPr bwMode="auto">
          <a:xfrm>
            <a:off x="323528" y="1998643"/>
            <a:ext cx="2654601" cy="2536009"/>
          </a:xfrm>
          <a:prstGeom prst="roundRect">
            <a:avLst>
              <a:gd name="adj" fmla="val 12023"/>
            </a:avLst>
          </a:prstGeom>
          <a:solidFill>
            <a:srgbClr val="005DB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216000" tIns="216000" rIns="216000" bIns="216000">
            <a:spAutoFit/>
          </a:bodyPr>
          <a:lstStyle/>
          <a:p>
            <a:pPr marL="228600" indent="-228600" eaLnBrk="0" hangingPunct="0">
              <a:buAutoNum type="arabicPeriod"/>
              <a:defRPr/>
            </a:pPr>
            <a:r>
              <a:rPr lang="es-CO" sz="9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Pré-Chegada</a:t>
            </a:r>
            <a:endParaRPr lang="es-CO" sz="9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228600" indent="-228600" eaLnBrk="0" hangingPunct="0">
              <a:buAutoNum type="arabicPeriod"/>
              <a:defRPr/>
            </a:pPr>
            <a:endParaRPr lang="es-CO" sz="9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cliente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seleciona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seu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serviço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por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marcação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ou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por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geolocalização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eaLnBrk="0" hangingPunct="0">
              <a:defRPr/>
            </a:pP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0" hangingPunct="0">
              <a:defRPr/>
            </a:pP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QMOBILITY ADV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ou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leitura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do QR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 E-TICKET permite que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você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procure o local em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seu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telefone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celular e reserve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um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lugar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na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fila. </a:t>
            </a:r>
          </a:p>
          <a:p>
            <a:pPr eaLnBrk="0" hangingPunct="0">
              <a:defRPr/>
            </a:pPr>
            <a:endParaRPr lang="es-CO" sz="9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Você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recebe a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orientação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evita filas e esperas longas. </a:t>
            </a:r>
          </a:p>
          <a:p>
            <a:pPr eaLnBrk="0" hangingPunct="0">
              <a:defRPr/>
            </a:pPr>
            <a:endParaRPr lang="es-CO" sz="9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Tenha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um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O" sz="9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fluxo</a:t>
            </a:r>
            <a:r>
              <a:rPr lang="es-CO" sz="9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de clientes controlado. </a:t>
            </a:r>
          </a:p>
        </p:txBody>
      </p:sp>
    </p:spTree>
    <p:extLst>
      <p:ext uri="{BB962C8B-B14F-4D97-AF65-F5344CB8AC3E}">
        <p14:creationId xmlns:p14="http://schemas.microsoft.com/office/powerpoint/2010/main" val="338211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ew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 r="23047" b="3738"/>
          <a:stretch/>
        </p:blipFill>
        <p:spPr>
          <a:xfrm>
            <a:off x="6937413" y="3994727"/>
            <a:ext cx="1810382" cy="2126456"/>
          </a:xfrm>
          <a:prstGeom prst="rect">
            <a:avLst/>
          </a:prstGeom>
        </p:spPr>
      </p:pic>
      <p:pic>
        <p:nvPicPr>
          <p:cNvPr id="12" name="Picture 11" descr="time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8" r="21379" b="22267"/>
          <a:stretch/>
        </p:blipFill>
        <p:spPr>
          <a:xfrm>
            <a:off x="5003470" y="4233018"/>
            <a:ext cx="1793084" cy="1844075"/>
          </a:xfrm>
          <a:prstGeom prst="rect">
            <a:avLst/>
          </a:prstGeom>
        </p:spPr>
      </p:pic>
      <p:pic>
        <p:nvPicPr>
          <p:cNvPr id="11" name="Picture 10" descr="unique traffic into store.jp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1" t="6431" r="25275" b="7889"/>
          <a:stretch/>
        </p:blipFill>
        <p:spPr>
          <a:xfrm>
            <a:off x="3008077" y="4087091"/>
            <a:ext cx="1828528" cy="1981140"/>
          </a:xfrm>
          <a:prstGeom prst="rect">
            <a:avLst/>
          </a:prstGeom>
        </p:spPr>
      </p:pic>
      <p:sp>
        <p:nvSpPr>
          <p:cNvPr id="2" name="Content Placeholder 4"/>
          <p:cNvSpPr txBox="1">
            <a:spLocks/>
          </p:cNvSpPr>
          <p:nvPr/>
        </p:nvSpPr>
        <p:spPr>
          <a:xfrm>
            <a:off x="388759" y="2564904"/>
            <a:ext cx="2736000" cy="31683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Aplicações de Visita ao Cliente E-TICKET &amp; QMOBILITY (</a:t>
            </a:r>
            <a:r>
              <a:rPr lang="pt-BR" sz="1200" dirty="0" err="1">
                <a:ea typeface="MS PGothic" pitchFamily="34" charset="-128"/>
              </a:rPr>
              <a:t>Smart</a:t>
            </a:r>
            <a:r>
              <a:rPr lang="pt-BR" sz="1200" dirty="0">
                <a:ea typeface="MS PGothic" pitchFamily="34" charset="-128"/>
              </a:rPr>
              <a:t>-Mobile)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Integração com outras soluções de software.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sistemas de relacionamento de longo prazo (</a:t>
            </a:r>
            <a:r>
              <a:rPr lang="pt-BR" sz="1200" dirty="0" err="1">
                <a:ea typeface="MS PGothic" pitchFamily="34" charset="-128"/>
              </a:rPr>
              <a:t>Ventus</a:t>
            </a:r>
            <a:r>
              <a:rPr lang="pt-BR" sz="1200" dirty="0">
                <a:ea typeface="MS PGothic" pitchFamily="34" charset="-128"/>
              </a:rPr>
              <a:t>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27708" y="127000"/>
            <a:ext cx="8287200" cy="111990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ES" sz="2400" dirty="0">
                <a:latin typeface="Arial" pitchFamily="34" charset="0"/>
                <a:ea typeface="+mj-ea"/>
                <a:cs typeface="Arial" pitchFamily="34" charset="0"/>
              </a:rPr>
              <a:t>1. </a:t>
            </a:r>
            <a:r>
              <a:rPr lang="es-ES" sz="2400" dirty="0" err="1">
                <a:latin typeface="Arial" pitchFamily="34" charset="0"/>
                <a:ea typeface="+mj-ea"/>
                <a:cs typeface="Arial" pitchFamily="34" charset="0"/>
              </a:rPr>
              <a:t>Pré-chegada</a:t>
            </a:r>
            <a:r>
              <a:rPr lang="es-ES" sz="2400" dirty="0">
                <a:latin typeface="Arial" pitchFamily="34" charset="0"/>
                <a:ea typeface="+mj-ea"/>
                <a:cs typeface="Arial" pitchFamily="34" charset="0"/>
              </a:rPr>
              <a:t>: </a:t>
            </a:r>
            <a:r>
              <a:rPr lang="es-ES" sz="2400" dirty="0" err="1">
                <a:latin typeface="Arial" pitchFamily="34" charset="0"/>
                <a:ea typeface="+mj-ea"/>
                <a:cs typeface="Arial" pitchFamily="34" charset="0"/>
              </a:rPr>
              <a:t>Agendamentos</a:t>
            </a:r>
            <a:r>
              <a:rPr lang="es-ES" sz="2400" dirty="0">
                <a:latin typeface="Arial" pitchFamily="34" charset="0"/>
                <a:ea typeface="+mj-ea"/>
                <a:cs typeface="Arial" pitchFamily="34" charset="0"/>
              </a:rPr>
              <a:t> e/</a:t>
            </a:r>
            <a:r>
              <a:rPr lang="es-ES" sz="2400" dirty="0" err="1">
                <a:latin typeface="Arial" pitchFamily="34" charset="0"/>
                <a:ea typeface="+mj-ea"/>
                <a:cs typeface="Arial" pitchFamily="34" charset="0"/>
              </a:rPr>
              <a:t>ou</a:t>
            </a:r>
            <a:r>
              <a:rPr lang="es-ES" sz="2400" dirty="0">
                <a:latin typeface="Arial" pitchFamily="34" charset="0"/>
                <a:ea typeface="+mj-ea"/>
                <a:cs typeface="Arial" pitchFamily="34" charset="0"/>
              </a:rPr>
              <a:t> módulos QMOVILITY para </a:t>
            </a:r>
            <a:r>
              <a:rPr lang="es-ES" sz="2400" dirty="0" err="1">
                <a:latin typeface="Arial" pitchFamily="34" charset="0"/>
                <a:ea typeface="+mj-ea"/>
                <a:cs typeface="Arial" pitchFamily="34" charset="0"/>
              </a:rPr>
              <a:t>descobrir</a:t>
            </a:r>
            <a:r>
              <a:rPr lang="es-ES" sz="2400" dirty="0">
                <a:latin typeface="Arial" pitchFamily="34" charset="0"/>
                <a:ea typeface="+mj-ea"/>
                <a:cs typeface="Arial" pitchFamily="34" charset="0"/>
              </a:rPr>
              <a:t> a agencia </a:t>
            </a:r>
            <a:r>
              <a:rPr lang="es-ES" sz="2400" dirty="0" err="1">
                <a:latin typeface="Arial" pitchFamily="34" charset="0"/>
                <a:ea typeface="+mj-ea"/>
                <a:cs typeface="Arial" pitchFamily="34" charset="0"/>
              </a:rPr>
              <a:t>mais</a:t>
            </a:r>
            <a:r>
              <a:rPr lang="es-ES" sz="2400" dirty="0">
                <a:latin typeface="Arial" pitchFamily="34" charset="0"/>
                <a:ea typeface="+mj-ea"/>
                <a:cs typeface="Arial" pitchFamily="34" charset="0"/>
              </a:rPr>
              <a:t> próxima e evitar esperar </a:t>
            </a:r>
            <a:r>
              <a:rPr lang="es-ES" sz="2400" dirty="0" err="1">
                <a:latin typeface="Arial" pitchFamily="34" charset="0"/>
                <a:ea typeface="+mj-ea"/>
                <a:cs typeface="Arial" pitchFamily="34" charset="0"/>
              </a:rPr>
              <a:t>muito</a:t>
            </a:r>
            <a:r>
              <a:rPr lang="es-ES" sz="2400" dirty="0">
                <a:latin typeface="Arial" pitchFamily="34" charset="0"/>
                <a:ea typeface="+mj-ea"/>
                <a:cs typeface="Arial" pitchFamily="34" charset="0"/>
              </a:rPr>
              <a:t> tempo em </a:t>
            </a:r>
            <a:r>
              <a:rPr lang="es-ES" sz="2400" dirty="0" err="1">
                <a:latin typeface="Arial" pitchFamily="34" charset="0"/>
                <a:ea typeface="+mj-ea"/>
                <a:cs typeface="Arial" pitchFamily="34" charset="0"/>
              </a:rPr>
              <a:t>uma</a:t>
            </a:r>
            <a:r>
              <a:rPr lang="es-ES" sz="2400" dirty="0">
                <a:latin typeface="Arial" pitchFamily="34" charset="0"/>
                <a:ea typeface="+mj-ea"/>
                <a:cs typeface="Arial" pitchFamily="34" charset="0"/>
              </a:rPr>
              <a:t> fila.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3164012" y="2564904"/>
            <a:ext cx="2736000" cy="166811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Acesso facilitado do cliente ao escritório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Otimização do tempo de espera dos clientes no local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O cliente pode modificar o fluxo de atendimento em horários de menor ocupação para obter um fluxo mais uniforme de clientes utilizando pessoal adequado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A gerência pode atribuir mais facilmente a equipe necessária com fluxo previsível de clientes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5900012" y="2408181"/>
            <a:ext cx="2775364" cy="167891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endParaRPr lang="es-ES" sz="1200" dirty="0">
              <a:ea typeface="MS PGothic" pitchFamily="34" charset="-128"/>
            </a:endParaRP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Como seus clientes encontram a agência bancária mais próxima e um atendimento mais rápido?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Qual é o padrão de chegada de clientes em uma semana ou dia comum?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Você sabe quantos clientes visitam suas agências e quando?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ü"/>
              <a:defRPr/>
            </a:pPr>
            <a:r>
              <a:rPr lang="pt-BR" sz="1200" dirty="0">
                <a:ea typeface="MS PGothic" pitchFamily="34" charset="-128"/>
              </a:rPr>
              <a:t>Como você sabe quantos funcionários você precisa para prestar atendimento, a qualquer momento?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683568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Solução CFS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352543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Benefícios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9"/>
          <p:cNvSpPr txBox="1">
            <a:spLocks/>
          </p:cNvSpPr>
          <p:nvPr/>
        </p:nvSpPr>
        <p:spPr>
          <a:xfrm>
            <a:off x="6300496" y="1604797"/>
            <a:ext cx="2736000" cy="960107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Perguntas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pass-b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8224" r="24088" b="10448"/>
          <a:stretch/>
        </p:blipFill>
        <p:spPr>
          <a:xfrm>
            <a:off x="484221" y="4087091"/>
            <a:ext cx="2201521" cy="195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3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ticket_GG" descr="Eticket_GG">
            <a:hlinkClick r:id="" action="ppaction://media"/>
            <a:extLst>
              <a:ext uri="{FF2B5EF4-FFF2-40B4-BE49-F238E27FC236}">
                <a16:creationId xmlns:a16="http://schemas.microsoft.com/office/drawing/2014/main" id="{84D2FCA5-9409-2E9B-3960-6EA9B63102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183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4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/>
          <p:cNvSpPr/>
          <p:nvPr/>
        </p:nvSpPr>
        <p:spPr>
          <a:xfrm>
            <a:off x="4708664" y="1900973"/>
            <a:ext cx="3044704" cy="4146472"/>
          </a:xfrm>
          <a:prstGeom prst="roundRect">
            <a:avLst>
              <a:gd name="adj" fmla="val 1643"/>
            </a:avLst>
          </a:prstGeom>
          <a:solidFill>
            <a:schemeClr val="accent1">
              <a:lumMod val="75000"/>
            </a:schemeClr>
          </a:solidFill>
          <a:ln w="3175"/>
          <a:effectLst>
            <a:outerShdw blurRad="165100" dist="1016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46"/>
          </a:p>
        </p:txBody>
      </p:sp>
      <p:sp>
        <p:nvSpPr>
          <p:cNvPr id="7" name="textruta 6"/>
          <p:cNvSpPr txBox="1"/>
          <p:nvPr/>
        </p:nvSpPr>
        <p:spPr>
          <a:xfrm>
            <a:off x="4765489" y="3085373"/>
            <a:ext cx="2870346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7825" indent="-197825">
              <a:spcAft>
                <a:spcPts val="415"/>
              </a:spcAft>
              <a:buFont typeface="Arial" pitchFamily="34" charset="0"/>
              <a:buChar char="•"/>
            </a:pPr>
            <a:r>
              <a:rPr lang="pt-BR" sz="900" dirty="0">
                <a:solidFill>
                  <a:schemeClr val="bg1"/>
                </a:solidFill>
                <a:latin typeface="Eurostile" pitchFamily="34" charset="0"/>
              </a:rPr>
              <a:t>Combina perfeitamente agendamentos online e fluxo de cliente presencial</a:t>
            </a:r>
          </a:p>
          <a:p>
            <a:pPr marL="197825" indent="-197825">
              <a:spcAft>
                <a:spcPts val="415"/>
              </a:spcAft>
              <a:buFont typeface="Arial" pitchFamily="34" charset="0"/>
              <a:buChar char="•"/>
            </a:pPr>
            <a:r>
              <a:rPr lang="pt-BR" sz="900" dirty="0">
                <a:solidFill>
                  <a:schemeClr val="bg1"/>
                </a:solidFill>
                <a:latin typeface="Eurostile" pitchFamily="34" charset="0"/>
              </a:rPr>
              <a:t>Acesse o painel de status da fila em tempo real</a:t>
            </a:r>
          </a:p>
          <a:p>
            <a:pPr marL="197825" indent="-197825">
              <a:spcAft>
                <a:spcPts val="415"/>
              </a:spcAft>
              <a:buFont typeface="Arial" pitchFamily="34" charset="0"/>
              <a:buChar char="•"/>
            </a:pPr>
            <a:r>
              <a:rPr lang="pt-BR" sz="900" dirty="0">
                <a:solidFill>
                  <a:schemeClr val="bg1"/>
                </a:solidFill>
                <a:latin typeface="Eurostile" pitchFamily="34" charset="0"/>
              </a:rPr>
              <a:t>Notificações por e-mail/SMS</a:t>
            </a:r>
          </a:p>
          <a:p>
            <a:pPr marL="197825" indent="-197825">
              <a:spcAft>
                <a:spcPts val="415"/>
              </a:spcAft>
              <a:buFont typeface="Arial" pitchFamily="34" charset="0"/>
              <a:buChar char="•"/>
            </a:pPr>
            <a:r>
              <a:rPr lang="pt-BR" sz="900" dirty="0">
                <a:solidFill>
                  <a:schemeClr val="bg1"/>
                </a:solidFill>
                <a:latin typeface="Eurostile" pitchFamily="34" charset="0"/>
              </a:rPr>
              <a:t>Capture os dados do cliente antes da chegada</a:t>
            </a:r>
          </a:p>
          <a:p>
            <a:pPr marL="197825" indent="-197825">
              <a:spcAft>
                <a:spcPts val="415"/>
              </a:spcAft>
              <a:buFont typeface="Arial" pitchFamily="34" charset="0"/>
              <a:buChar char="•"/>
            </a:pPr>
            <a:r>
              <a:rPr lang="pt-BR" sz="900" dirty="0">
                <a:solidFill>
                  <a:schemeClr val="bg1"/>
                </a:solidFill>
                <a:latin typeface="Eurostile" pitchFamily="34" charset="0"/>
              </a:rPr>
              <a:t>Estatísticas centralizadas de todos os compromissos versus fluxo de entrada</a:t>
            </a:r>
          </a:p>
          <a:p>
            <a:pPr marL="197825" indent="-197825">
              <a:spcAft>
                <a:spcPts val="415"/>
              </a:spcAft>
              <a:buFont typeface="Arial" pitchFamily="34" charset="0"/>
              <a:buChar char="•"/>
            </a:pPr>
            <a:r>
              <a:rPr lang="pt-BR" sz="900" dirty="0">
                <a:solidFill>
                  <a:schemeClr val="bg1"/>
                </a:solidFill>
                <a:latin typeface="Eurostile" pitchFamily="34" charset="0"/>
              </a:rPr>
              <a:t>Personalize esquemas de cores e imagens para corresponder às suas páginas da web existentes</a:t>
            </a:r>
          </a:p>
          <a:p>
            <a:pPr marL="197825" indent="-197825">
              <a:spcAft>
                <a:spcPts val="415"/>
              </a:spcAft>
              <a:buFont typeface="Arial" pitchFamily="34" charset="0"/>
              <a:buChar char="•"/>
            </a:pPr>
            <a:r>
              <a:rPr lang="pt-BR" sz="900" dirty="0">
                <a:solidFill>
                  <a:schemeClr val="bg1"/>
                </a:solidFill>
                <a:latin typeface="Eurostile" pitchFamily="34" charset="0"/>
              </a:rPr>
              <a:t>Funcionalidade de localização múltipla</a:t>
            </a:r>
          </a:p>
          <a:p>
            <a:pPr marL="197825" indent="-197825">
              <a:spcAft>
                <a:spcPts val="415"/>
              </a:spcAft>
              <a:buFont typeface="Arial" pitchFamily="34" charset="0"/>
              <a:buChar char="•"/>
            </a:pPr>
            <a:r>
              <a:rPr lang="pt-BR" sz="900" dirty="0">
                <a:solidFill>
                  <a:schemeClr val="bg1"/>
                </a:solidFill>
                <a:latin typeface="Eurostile" pitchFamily="34" charset="0"/>
              </a:rPr>
              <a:t>Possibilidades de exportação por e-mail e Excel</a:t>
            </a:r>
          </a:p>
          <a:p>
            <a:pPr marL="197825" indent="-197825">
              <a:spcAft>
                <a:spcPts val="415"/>
              </a:spcAft>
              <a:buFont typeface="Arial" pitchFamily="34" charset="0"/>
              <a:buChar char="•"/>
            </a:pPr>
            <a:r>
              <a:rPr lang="pt-BR" sz="900" dirty="0">
                <a:solidFill>
                  <a:schemeClr val="bg1"/>
                </a:solidFill>
                <a:latin typeface="Eurostile" pitchFamily="34" charset="0"/>
              </a:rPr>
              <a:t>APIs totalmente abertas para usuários de terceiros</a:t>
            </a:r>
            <a:endParaRPr lang="sv-SE" sz="900" dirty="0">
              <a:solidFill>
                <a:schemeClr val="bg1"/>
              </a:solidFill>
              <a:latin typeface="Eurostile" pitchFamily="34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1290873" y="1149900"/>
            <a:ext cx="6590805" cy="390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9" dirty="0" err="1">
                <a:latin typeface="Eurostile" pitchFamily="34" charset="0"/>
              </a:rPr>
              <a:t>Ventus</a:t>
            </a:r>
            <a:r>
              <a:rPr lang="pt-BR" sz="969" dirty="0">
                <a:latin typeface="Eurostile" pitchFamily="34" charset="0"/>
              </a:rPr>
              <a:t> é um software de agendamento de consultas on-line oferecido pela QLOGIK para trabalhar junto com seu sistema de filas existente ou como um sistema autônomo. Com o </a:t>
            </a:r>
            <a:r>
              <a:rPr lang="pt-BR" sz="969" dirty="0" err="1">
                <a:latin typeface="Eurostile" pitchFamily="34" charset="0"/>
              </a:rPr>
              <a:t>Ventus</a:t>
            </a:r>
            <a:r>
              <a:rPr lang="pt-BR" sz="969" dirty="0">
                <a:latin typeface="Eurostile" pitchFamily="34" charset="0"/>
              </a:rPr>
              <a:t>, seus clientes poderão agendar, editar, cancelar e gerenciar sua experiência de agendamento online de forma mais conveniente.</a:t>
            </a:r>
            <a:endParaRPr lang="sv-SE" sz="969" dirty="0">
              <a:latin typeface="Eurostile" pitchFamily="34" charset="0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1290873" y="1871156"/>
            <a:ext cx="2704657" cy="1882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969" b="1" dirty="0">
                <a:latin typeface="Eurostile" pitchFamily="34" charset="0"/>
              </a:rPr>
              <a:t>A QLOGIK trabalhará com seus supervisores e gerentes para adaptar o calendário de atendimento </a:t>
            </a:r>
            <a:r>
              <a:rPr lang="pt-BR" sz="969" b="1" dirty="0" err="1">
                <a:latin typeface="Eurostile" pitchFamily="34" charset="0"/>
              </a:rPr>
              <a:t>Ventus</a:t>
            </a:r>
            <a:r>
              <a:rPr lang="pt-BR" sz="969" b="1" dirty="0">
                <a:latin typeface="Eurostile" pitchFamily="34" charset="0"/>
              </a:rPr>
              <a:t> às suas necessidades.</a:t>
            </a:r>
          </a:p>
          <a:p>
            <a:pPr algn="just"/>
            <a:endParaRPr lang="pt-BR" sz="969" b="1" dirty="0">
              <a:latin typeface="Eurostile" pitchFamily="34" charset="0"/>
            </a:endParaRPr>
          </a:p>
          <a:p>
            <a:pPr algn="just"/>
            <a:r>
              <a:rPr lang="pt-BR" sz="969" b="1" dirty="0">
                <a:latin typeface="Eurostile" pitchFamily="34" charset="0"/>
              </a:rPr>
              <a:t>O </a:t>
            </a:r>
            <a:r>
              <a:rPr lang="pt-BR" sz="969" b="1" dirty="0" err="1">
                <a:latin typeface="Eurostile" pitchFamily="34" charset="0"/>
              </a:rPr>
              <a:t>Ventus</a:t>
            </a:r>
            <a:r>
              <a:rPr lang="pt-BR" sz="969" b="1" dirty="0">
                <a:latin typeface="Eurostile" pitchFamily="34" charset="0"/>
              </a:rPr>
              <a:t> permite que você personalize esquemas de cores e gráficos para corresponder às suas páginas da web existentes.</a:t>
            </a:r>
          </a:p>
          <a:p>
            <a:pPr algn="just"/>
            <a:endParaRPr lang="pt-BR" sz="969" b="1" dirty="0">
              <a:latin typeface="Eurostile" pitchFamily="34" charset="0"/>
            </a:endParaRPr>
          </a:p>
          <a:p>
            <a:pPr algn="just"/>
            <a:r>
              <a:rPr lang="pt-BR" sz="969" b="1" dirty="0">
                <a:latin typeface="Eurostile" pitchFamily="34" charset="0"/>
              </a:rPr>
              <a:t>Os supervisores poderão capturar as informações do cliente de que precisam antes que os clientes cheguem ao escritório, além de coletar estatísticas valiosas para vários locais de escritório, se necessário.</a:t>
            </a:r>
            <a:endParaRPr lang="sv-SE" sz="969" dirty="0">
              <a:latin typeface="Eurostile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4765489" y="2056129"/>
            <a:ext cx="2987879" cy="56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523" b="1" i="1" dirty="0">
                <a:solidFill>
                  <a:schemeClr val="bg1"/>
                </a:solidFill>
                <a:latin typeface="Eurostile" pitchFamily="34" charset="0"/>
              </a:rPr>
              <a:t>Funcionalidades de </a:t>
            </a:r>
          </a:p>
          <a:p>
            <a:pPr algn="ctr"/>
            <a:r>
              <a:rPr lang="sv-SE" sz="1523" b="1" i="1" dirty="0">
                <a:solidFill>
                  <a:schemeClr val="bg1"/>
                </a:solidFill>
                <a:latin typeface="Eurostile" pitchFamily="34" charset="0"/>
              </a:rPr>
              <a:t>agendamentos virtuais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1"/>
          <a:stretch>
            <a:fillRect/>
          </a:stretch>
        </p:blipFill>
        <p:spPr bwMode="auto">
          <a:xfrm>
            <a:off x="1033153" y="316733"/>
            <a:ext cx="6958941" cy="68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upp 17"/>
          <p:cNvGrpSpPr/>
          <p:nvPr/>
        </p:nvGrpSpPr>
        <p:grpSpPr>
          <a:xfrm>
            <a:off x="1033153" y="3954483"/>
            <a:ext cx="3513367" cy="2413453"/>
            <a:chOff x="116632" y="1568624"/>
            <a:chExt cx="6369371" cy="4464496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32" y="1568624"/>
              <a:ext cx="5661248" cy="28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32" y="3296816"/>
              <a:ext cx="5661248" cy="153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704" y="4074408"/>
              <a:ext cx="2835747" cy="1958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040" y="4066148"/>
              <a:ext cx="2696963" cy="137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8306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6D2B52B-E73D-4C29-B1EE-BC8ADF15C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1"/>
          <a:stretch>
            <a:fillRect/>
          </a:stretch>
        </p:blipFill>
        <p:spPr bwMode="auto">
          <a:xfrm>
            <a:off x="1033153" y="316733"/>
            <a:ext cx="6958941" cy="68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6B0CF6-18D4-456F-B698-C0A26AD20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53" y="1239202"/>
            <a:ext cx="3709120" cy="25252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B8E278-6349-4F72-A00C-E30CFFDD6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53" y="3960128"/>
            <a:ext cx="5875461" cy="130565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DEFB995-19C8-481D-834C-14A69E793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468" y="1234365"/>
            <a:ext cx="2343150" cy="27336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AF5455-6EDE-4265-8ECB-824671559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897" y="3359612"/>
            <a:ext cx="2940197" cy="29166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430E41B-D40A-45F7-8B57-329FF6715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3575" y="5125028"/>
            <a:ext cx="4236850" cy="14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692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2542</Words>
  <Application>Microsoft Office PowerPoint</Application>
  <PresentationFormat>Apresentação na tela (4:3)</PresentationFormat>
  <Paragraphs>291</Paragraphs>
  <Slides>26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26</vt:i4>
      </vt:variant>
    </vt:vector>
  </HeadingPairs>
  <TitlesOfParts>
    <vt:vector size="38" baseType="lpstr">
      <vt:lpstr>Arial</vt:lpstr>
      <vt:lpstr>Calibri</vt:lpstr>
      <vt:lpstr>Eurostile</vt:lpstr>
      <vt:lpstr>Helvetica Neue Light</vt:lpstr>
      <vt:lpstr>Helvetica Neue Medium</vt:lpstr>
      <vt:lpstr>Helvetica Neue Thin</vt:lpstr>
      <vt:lpstr>QMatic Sans-Extra Black</vt:lpstr>
      <vt:lpstr>SF Pro Display</vt:lpstr>
      <vt:lpstr>Wingdings</vt:lpstr>
      <vt:lpstr>Tema de Office</vt:lpstr>
      <vt:lpstr>1_Tema de Office</vt:lpstr>
      <vt:lpstr>2_Tema de Office</vt:lpstr>
      <vt:lpstr>GESTÃO DO FLUXO DE CLIENTES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Basiko</dc:creator>
  <cp:lastModifiedBy>Julia Alvernaz</cp:lastModifiedBy>
  <cp:revision>145</cp:revision>
  <dcterms:created xsi:type="dcterms:W3CDTF">2015-05-21T22:28:02Z</dcterms:created>
  <dcterms:modified xsi:type="dcterms:W3CDTF">2023-04-10T23:33:33Z</dcterms:modified>
</cp:coreProperties>
</file>